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69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342545" y="1066800"/>
            <a:ext cx="7526020" cy="369570"/>
          </a:xfrm>
          <a:custGeom>
            <a:avLst/>
            <a:gdLst/>
            <a:ahLst/>
            <a:cxnLst/>
            <a:rect l="l" t="t" r="r" b="b"/>
            <a:pathLst>
              <a:path w="7526020" h="369569">
                <a:moveTo>
                  <a:pt x="7525941" y="369569"/>
                </a:moveTo>
                <a:lnTo>
                  <a:pt x="7491788" y="327700"/>
                </a:lnTo>
                <a:lnTo>
                  <a:pt x="7461939" y="294935"/>
                </a:lnTo>
                <a:lnTo>
                  <a:pt x="7430613" y="263591"/>
                </a:lnTo>
                <a:lnTo>
                  <a:pt x="7397863" y="233723"/>
                </a:lnTo>
                <a:lnTo>
                  <a:pt x="7363745" y="205386"/>
                </a:lnTo>
                <a:lnTo>
                  <a:pt x="7328311" y="178634"/>
                </a:lnTo>
                <a:lnTo>
                  <a:pt x="7291617" y="153522"/>
                </a:lnTo>
                <a:lnTo>
                  <a:pt x="7253717" y="130104"/>
                </a:lnTo>
                <a:lnTo>
                  <a:pt x="7214666" y="108436"/>
                </a:lnTo>
                <a:lnTo>
                  <a:pt x="7174517" y="88571"/>
                </a:lnTo>
                <a:lnTo>
                  <a:pt x="7133324" y="70566"/>
                </a:lnTo>
                <a:lnTo>
                  <a:pt x="7091143" y="54473"/>
                </a:lnTo>
                <a:lnTo>
                  <a:pt x="7048028" y="40349"/>
                </a:lnTo>
                <a:lnTo>
                  <a:pt x="7004032" y="28248"/>
                </a:lnTo>
                <a:lnTo>
                  <a:pt x="6959211" y="18225"/>
                </a:lnTo>
                <a:lnTo>
                  <a:pt x="6913618" y="10333"/>
                </a:lnTo>
                <a:lnTo>
                  <a:pt x="6867308" y="4629"/>
                </a:lnTo>
                <a:lnTo>
                  <a:pt x="6820336" y="1166"/>
                </a:lnTo>
                <a:lnTo>
                  <a:pt x="6772754" y="0"/>
                </a:lnTo>
                <a:lnTo>
                  <a:pt x="752954" y="0"/>
                </a:lnTo>
                <a:lnTo>
                  <a:pt x="705438" y="1166"/>
                </a:lnTo>
                <a:lnTo>
                  <a:pt x="658522" y="4629"/>
                </a:lnTo>
                <a:lnTo>
                  <a:pt x="612262" y="10333"/>
                </a:lnTo>
                <a:lnTo>
                  <a:pt x="566711" y="18225"/>
                </a:lnTo>
                <a:lnTo>
                  <a:pt x="521925" y="28248"/>
                </a:lnTo>
                <a:lnTo>
                  <a:pt x="477959" y="40349"/>
                </a:lnTo>
                <a:lnTo>
                  <a:pt x="434866" y="54473"/>
                </a:lnTo>
                <a:lnTo>
                  <a:pt x="392702" y="70566"/>
                </a:lnTo>
                <a:lnTo>
                  <a:pt x="351522" y="88571"/>
                </a:lnTo>
                <a:lnTo>
                  <a:pt x="311379" y="108436"/>
                </a:lnTo>
                <a:lnTo>
                  <a:pt x="272330" y="130104"/>
                </a:lnTo>
                <a:lnTo>
                  <a:pt x="234428" y="153522"/>
                </a:lnTo>
                <a:lnTo>
                  <a:pt x="197728" y="178634"/>
                </a:lnTo>
                <a:lnTo>
                  <a:pt x="162285" y="205386"/>
                </a:lnTo>
                <a:lnTo>
                  <a:pt x="128154" y="233723"/>
                </a:lnTo>
                <a:lnTo>
                  <a:pt x="95390" y="263591"/>
                </a:lnTo>
                <a:lnTo>
                  <a:pt x="64046" y="294935"/>
                </a:lnTo>
                <a:lnTo>
                  <a:pt x="34178" y="327700"/>
                </a:lnTo>
                <a:lnTo>
                  <a:pt x="5841" y="361831"/>
                </a:lnTo>
                <a:lnTo>
                  <a:pt x="0" y="369570"/>
                </a:lnTo>
                <a:lnTo>
                  <a:pt x="7525941" y="369569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337273" y="1062227"/>
            <a:ext cx="7537450" cy="374650"/>
          </a:xfrm>
          <a:custGeom>
            <a:avLst/>
            <a:gdLst/>
            <a:ahLst/>
            <a:cxnLst/>
            <a:rect l="l" t="t" r="r" b="b"/>
            <a:pathLst>
              <a:path w="7537450" h="374650">
                <a:moveTo>
                  <a:pt x="7537136" y="374142"/>
                </a:moveTo>
                <a:lnTo>
                  <a:pt x="7483760" y="310277"/>
                </a:lnTo>
                <a:lnTo>
                  <a:pt x="7448724" y="274252"/>
                </a:lnTo>
                <a:lnTo>
                  <a:pt x="7412113" y="240208"/>
                </a:lnTo>
                <a:lnTo>
                  <a:pt x="7373983" y="208197"/>
                </a:lnTo>
                <a:lnTo>
                  <a:pt x="7334388" y="178268"/>
                </a:lnTo>
                <a:lnTo>
                  <a:pt x="7293386" y="150471"/>
                </a:lnTo>
                <a:lnTo>
                  <a:pt x="7251029" y="124857"/>
                </a:lnTo>
                <a:lnTo>
                  <a:pt x="7207375" y="101475"/>
                </a:lnTo>
                <a:lnTo>
                  <a:pt x="7162479" y="80376"/>
                </a:lnTo>
                <a:lnTo>
                  <a:pt x="7116395" y="61610"/>
                </a:lnTo>
                <a:lnTo>
                  <a:pt x="7069179" y="45227"/>
                </a:lnTo>
                <a:lnTo>
                  <a:pt x="7020887" y="31278"/>
                </a:lnTo>
                <a:lnTo>
                  <a:pt x="6971574" y="19811"/>
                </a:lnTo>
                <a:lnTo>
                  <a:pt x="6924330" y="11429"/>
                </a:lnTo>
                <a:lnTo>
                  <a:pt x="6876324" y="5333"/>
                </a:lnTo>
                <a:lnTo>
                  <a:pt x="6827556" y="1523"/>
                </a:lnTo>
                <a:lnTo>
                  <a:pt x="6778026" y="0"/>
                </a:lnTo>
                <a:lnTo>
                  <a:pt x="758988" y="0"/>
                </a:lnTo>
                <a:lnTo>
                  <a:pt x="710504" y="1464"/>
                </a:lnTo>
                <a:lnTo>
                  <a:pt x="662136" y="5191"/>
                </a:lnTo>
                <a:lnTo>
                  <a:pt x="614008" y="11234"/>
                </a:lnTo>
                <a:lnTo>
                  <a:pt x="566241" y="19646"/>
                </a:lnTo>
                <a:lnTo>
                  <a:pt x="518958" y="30480"/>
                </a:lnTo>
                <a:lnTo>
                  <a:pt x="474000" y="43434"/>
                </a:lnTo>
                <a:lnTo>
                  <a:pt x="429042" y="58674"/>
                </a:lnTo>
                <a:lnTo>
                  <a:pt x="386510" y="75140"/>
                </a:lnTo>
                <a:lnTo>
                  <a:pt x="343975" y="94357"/>
                </a:lnTo>
                <a:lnTo>
                  <a:pt x="302132" y="115856"/>
                </a:lnTo>
                <a:lnTo>
                  <a:pt x="261676" y="139170"/>
                </a:lnTo>
                <a:lnTo>
                  <a:pt x="223302" y="163830"/>
                </a:lnTo>
                <a:lnTo>
                  <a:pt x="185964" y="190500"/>
                </a:lnTo>
                <a:lnTo>
                  <a:pt x="149388" y="218694"/>
                </a:lnTo>
                <a:lnTo>
                  <a:pt x="115098" y="249174"/>
                </a:lnTo>
                <a:lnTo>
                  <a:pt x="78789" y="283713"/>
                </a:lnTo>
                <a:lnTo>
                  <a:pt x="44408" y="320142"/>
                </a:lnTo>
                <a:lnTo>
                  <a:pt x="12022" y="358342"/>
                </a:lnTo>
                <a:lnTo>
                  <a:pt x="0" y="374142"/>
                </a:lnTo>
                <a:lnTo>
                  <a:pt x="11905" y="374142"/>
                </a:lnTo>
                <a:lnTo>
                  <a:pt x="29379" y="352059"/>
                </a:lnTo>
                <a:lnTo>
                  <a:pt x="59328" y="317727"/>
                </a:lnTo>
                <a:lnTo>
                  <a:pt x="90853" y="284894"/>
                </a:lnTo>
                <a:lnTo>
                  <a:pt x="123894" y="253617"/>
                </a:lnTo>
                <a:lnTo>
                  <a:pt x="158387" y="223953"/>
                </a:lnTo>
                <a:lnTo>
                  <a:pt x="194271" y="195960"/>
                </a:lnTo>
                <a:lnTo>
                  <a:pt x="231483" y="169693"/>
                </a:lnTo>
                <a:lnTo>
                  <a:pt x="269960" y="145211"/>
                </a:lnTo>
                <a:lnTo>
                  <a:pt x="309642" y="122569"/>
                </a:lnTo>
                <a:lnTo>
                  <a:pt x="350465" y="101824"/>
                </a:lnTo>
                <a:lnTo>
                  <a:pt x="392368" y="83035"/>
                </a:lnTo>
                <a:lnTo>
                  <a:pt x="435288" y="66256"/>
                </a:lnTo>
                <a:lnTo>
                  <a:pt x="479163" y="51546"/>
                </a:lnTo>
                <a:lnTo>
                  <a:pt x="523931" y="38961"/>
                </a:lnTo>
                <a:lnTo>
                  <a:pt x="569530" y="28558"/>
                </a:lnTo>
                <a:lnTo>
                  <a:pt x="615897" y="20394"/>
                </a:lnTo>
                <a:lnTo>
                  <a:pt x="662970" y="14526"/>
                </a:lnTo>
                <a:lnTo>
                  <a:pt x="710688" y="11011"/>
                </a:lnTo>
                <a:lnTo>
                  <a:pt x="758988" y="9906"/>
                </a:lnTo>
                <a:lnTo>
                  <a:pt x="6778026" y="9905"/>
                </a:lnTo>
                <a:lnTo>
                  <a:pt x="6827556" y="10667"/>
                </a:lnTo>
                <a:lnTo>
                  <a:pt x="6875463" y="14382"/>
                </a:lnTo>
                <a:lnTo>
                  <a:pt x="6922693" y="20440"/>
                </a:lnTo>
                <a:lnTo>
                  <a:pt x="6969186" y="28784"/>
                </a:lnTo>
                <a:lnTo>
                  <a:pt x="7014881" y="39357"/>
                </a:lnTo>
                <a:lnTo>
                  <a:pt x="7059718" y="52101"/>
                </a:lnTo>
                <a:lnTo>
                  <a:pt x="7103637" y="66959"/>
                </a:lnTo>
                <a:lnTo>
                  <a:pt x="7146577" y="83874"/>
                </a:lnTo>
                <a:lnTo>
                  <a:pt x="7188478" y="102788"/>
                </a:lnTo>
                <a:lnTo>
                  <a:pt x="7229279" y="123644"/>
                </a:lnTo>
                <a:lnTo>
                  <a:pt x="7268920" y="146385"/>
                </a:lnTo>
                <a:lnTo>
                  <a:pt x="7307341" y="170953"/>
                </a:lnTo>
                <a:lnTo>
                  <a:pt x="7344481" y="197292"/>
                </a:lnTo>
                <a:lnTo>
                  <a:pt x="7380280" y="225342"/>
                </a:lnTo>
                <a:lnTo>
                  <a:pt x="7414677" y="255049"/>
                </a:lnTo>
                <a:lnTo>
                  <a:pt x="7447612" y="286353"/>
                </a:lnTo>
                <a:lnTo>
                  <a:pt x="7479025" y="319198"/>
                </a:lnTo>
                <a:lnTo>
                  <a:pt x="7508855" y="353526"/>
                </a:lnTo>
                <a:lnTo>
                  <a:pt x="7525107" y="374142"/>
                </a:lnTo>
                <a:lnTo>
                  <a:pt x="7537136" y="374142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70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457200" y="1436369"/>
            <a:ext cx="8610600" cy="979169"/>
          </a:xfrm>
          <a:custGeom>
            <a:avLst/>
            <a:gdLst/>
            <a:ahLst/>
            <a:cxnLst/>
            <a:rect l="l" t="t" r="r" b="b"/>
            <a:pathLst>
              <a:path w="8610600" h="979169">
                <a:moveTo>
                  <a:pt x="885345" y="0"/>
                </a:moveTo>
                <a:lnTo>
                  <a:pt x="0" y="0"/>
                </a:lnTo>
                <a:lnTo>
                  <a:pt x="0" y="979170"/>
                </a:lnTo>
                <a:lnTo>
                  <a:pt x="685799" y="979170"/>
                </a:lnTo>
                <a:lnTo>
                  <a:pt x="685799" y="582930"/>
                </a:lnTo>
                <a:lnTo>
                  <a:pt x="686966" y="535413"/>
                </a:lnTo>
                <a:lnTo>
                  <a:pt x="690429" y="488498"/>
                </a:lnTo>
                <a:lnTo>
                  <a:pt x="696133" y="442237"/>
                </a:lnTo>
                <a:lnTo>
                  <a:pt x="704025" y="396687"/>
                </a:lnTo>
                <a:lnTo>
                  <a:pt x="714048" y="351901"/>
                </a:lnTo>
                <a:lnTo>
                  <a:pt x="726149" y="307934"/>
                </a:lnTo>
                <a:lnTo>
                  <a:pt x="740273" y="264841"/>
                </a:lnTo>
                <a:lnTo>
                  <a:pt x="756366" y="222677"/>
                </a:lnTo>
                <a:lnTo>
                  <a:pt x="774371" y="181497"/>
                </a:lnTo>
                <a:lnTo>
                  <a:pt x="794236" y="141355"/>
                </a:lnTo>
                <a:lnTo>
                  <a:pt x="815904" y="102305"/>
                </a:lnTo>
                <a:lnTo>
                  <a:pt x="839322" y="64403"/>
                </a:lnTo>
                <a:lnTo>
                  <a:pt x="864434" y="27703"/>
                </a:lnTo>
                <a:lnTo>
                  <a:pt x="885345" y="0"/>
                </a:lnTo>
                <a:close/>
              </a:path>
              <a:path w="8610600" h="979169">
                <a:moveTo>
                  <a:pt x="771957" y="979170"/>
                </a:moveTo>
                <a:lnTo>
                  <a:pt x="756366" y="943500"/>
                </a:lnTo>
                <a:lnTo>
                  <a:pt x="740273" y="901319"/>
                </a:lnTo>
                <a:lnTo>
                  <a:pt x="726149" y="858203"/>
                </a:lnTo>
                <a:lnTo>
                  <a:pt x="714048" y="814208"/>
                </a:lnTo>
                <a:lnTo>
                  <a:pt x="704025" y="769386"/>
                </a:lnTo>
                <a:lnTo>
                  <a:pt x="696133" y="723794"/>
                </a:lnTo>
                <a:lnTo>
                  <a:pt x="690429" y="677484"/>
                </a:lnTo>
                <a:lnTo>
                  <a:pt x="686966" y="630511"/>
                </a:lnTo>
                <a:lnTo>
                  <a:pt x="685799" y="582930"/>
                </a:lnTo>
                <a:lnTo>
                  <a:pt x="685799" y="979170"/>
                </a:lnTo>
                <a:lnTo>
                  <a:pt x="771957" y="979170"/>
                </a:lnTo>
                <a:close/>
              </a:path>
              <a:path w="8610600" h="979169">
                <a:moveTo>
                  <a:pt x="8610600" y="582930"/>
                </a:moveTo>
                <a:lnTo>
                  <a:pt x="8609435" y="535413"/>
                </a:lnTo>
                <a:lnTo>
                  <a:pt x="8605978" y="488498"/>
                </a:lnTo>
                <a:lnTo>
                  <a:pt x="8600283" y="442237"/>
                </a:lnTo>
                <a:lnTo>
                  <a:pt x="8592404" y="396687"/>
                </a:lnTo>
                <a:lnTo>
                  <a:pt x="8582395" y="351901"/>
                </a:lnTo>
                <a:lnTo>
                  <a:pt x="8570311" y="307934"/>
                </a:lnTo>
                <a:lnTo>
                  <a:pt x="8556207" y="264841"/>
                </a:lnTo>
                <a:lnTo>
                  <a:pt x="8540135" y="222677"/>
                </a:lnTo>
                <a:lnTo>
                  <a:pt x="8522151" y="181497"/>
                </a:lnTo>
                <a:lnTo>
                  <a:pt x="8502310" y="141355"/>
                </a:lnTo>
                <a:lnTo>
                  <a:pt x="8480664" y="102305"/>
                </a:lnTo>
                <a:lnTo>
                  <a:pt x="8457270" y="64403"/>
                </a:lnTo>
                <a:lnTo>
                  <a:pt x="8432180" y="27703"/>
                </a:lnTo>
                <a:lnTo>
                  <a:pt x="8411286" y="0"/>
                </a:lnTo>
                <a:lnTo>
                  <a:pt x="885345" y="0"/>
                </a:lnTo>
                <a:lnTo>
                  <a:pt x="8524562" y="979169"/>
                </a:lnTo>
                <a:lnTo>
                  <a:pt x="8540135" y="943500"/>
                </a:lnTo>
                <a:lnTo>
                  <a:pt x="8556207" y="901319"/>
                </a:lnTo>
                <a:lnTo>
                  <a:pt x="8570311" y="858203"/>
                </a:lnTo>
                <a:lnTo>
                  <a:pt x="8582395" y="814208"/>
                </a:lnTo>
                <a:lnTo>
                  <a:pt x="8592404" y="769386"/>
                </a:lnTo>
                <a:lnTo>
                  <a:pt x="8600283" y="723794"/>
                </a:lnTo>
                <a:lnTo>
                  <a:pt x="8605978" y="677484"/>
                </a:lnTo>
                <a:lnTo>
                  <a:pt x="8609435" y="630511"/>
                </a:lnTo>
                <a:lnTo>
                  <a:pt x="8610600" y="58293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138427" y="1436370"/>
            <a:ext cx="7934959" cy="979169"/>
          </a:xfrm>
          <a:custGeom>
            <a:avLst/>
            <a:gdLst/>
            <a:ahLst/>
            <a:cxnLst/>
            <a:rect l="l" t="t" r="r" b="b"/>
            <a:pathLst>
              <a:path w="7934959" h="979169">
                <a:moveTo>
                  <a:pt x="210750" y="0"/>
                </a:moveTo>
                <a:lnTo>
                  <a:pt x="198845" y="0"/>
                </a:lnTo>
                <a:lnTo>
                  <a:pt x="180543" y="24051"/>
                </a:lnTo>
                <a:lnTo>
                  <a:pt x="152347" y="65436"/>
                </a:lnTo>
                <a:lnTo>
                  <a:pt x="126346" y="108234"/>
                </a:lnTo>
                <a:lnTo>
                  <a:pt x="102608" y="152326"/>
                </a:lnTo>
                <a:lnTo>
                  <a:pt x="81198" y="197593"/>
                </a:lnTo>
                <a:lnTo>
                  <a:pt x="62185" y="243916"/>
                </a:lnTo>
                <a:lnTo>
                  <a:pt x="45634" y="291177"/>
                </a:lnTo>
                <a:lnTo>
                  <a:pt x="31614" y="339255"/>
                </a:lnTo>
                <a:lnTo>
                  <a:pt x="20190" y="388031"/>
                </a:lnTo>
                <a:lnTo>
                  <a:pt x="11429" y="437387"/>
                </a:lnTo>
                <a:lnTo>
                  <a:pt x="5333" y="485393"/>
                </a:lnTo>
                <a:lnTo>
                  <a:pt x="1523" y="534161"/>
                </a:lnTo>
                <a:lnTo>
                  <a:pt x="0" y="583691"/>
                </a:lnTo>
                <a:lnTo>
                  <a:pt x="1524" y="632459"/>
                </a:lnTo>
                <a:lnTo>
                  <a:pt x="5334" y="681227"/>
                </a:lnTo>
                <a:lnTo>
                  <a:pt x="9906" y="717232"/>
                </a:lnTo>
                <a:lnTo>
                  <a:pt x="9906" y="582929"/>
                </a:lnTo>
                <a:lnTo>
                  <a:pt x="10667" y="534161"/>
                </a:lnTo>
                <a:lnTo>
                  <a:pt x="14477" y="486155"/>
                </a:lnTo>
                <a:lnTo>
                  <a:pt x="20652" y="438267"/>
                </a:lnTo>
                <a:lnTo>
                  <a:pt x="29150" y="391196"/>
                </a:lnTo>
                <a:lnTo>
                  <a:pt x="39909" y="344998"/>
                </a:lnTo>
                <a:lnTo>
                  <a:pt x="52867" y="299730"/>
                </a:lnTo>
                <a:lnTo>
                  <a:pt x="67961" y="255450"/>
                </a:lnTo>
                <a:lnTo>
                  <a:pt x="85130" y="212215"/>
                </a:lnTo>
                <a:lnTo>
                  <a:pt x="104311" y="170080"/>
                </a:lnTo>
                <a:lnTo>
                  <a:pt x="125443" y="129104"/>
                </a:lnTo>
                <a:lnTo>
                  <a:pt x="148462" y="89343"/>
                </a:lnTo>
                <a:lnTo>
                  <a:pt x="173307" y="50853"/>
                </a:lnTo>
                <a:lnTo>
                  <a:pt x="199915" y="13692"/>
                </a:lnTo>
                <a:lnTo>
                  <a:pt x="210750" y="0"/>
                </a:lnTo>
                <a:close/>
              </a:path>
              <a:path w="7934959" h="979169">
                <a:moveTo>
                  <a:pt x="96410" y="979170"/>
                </a:moveTo>
                <a:lnTo>
                  <a:pt x="70558" y="918109"/>
                </a:lnTo>
                <a:lnTo>
                  <a:pt x="54211" y="871072"/>
                </a:lnTo>
                <a:lnTo>
                  <a:pt x="40326" y="823073"/>
                </a:lnTo>
                <a:lnTo>
                  <a:pt x="28956" y="774191"/>
                </a:lnTo>
                <a:lnTo>
                  <a:pt x="20574" y="727709"/>
                </a:lnTo>
                <a:lnTo>
                  <a:pt x="14478" y="680465"/>
                </a:lnTo>
                <a:lnTo>
                  <a:pt x="10668" y="631697"/>
                </a:lnTo>
                <a:lnTo>
                  <a:pt x="9906" y="582929"/>
                </a:lnTo>
                <a:lnTo>
                  <a:pt x="9906" y="717232"/>
                </a:lnTo>
                <a:lnTo>
                  <a:pt x="19954" y="776995"/>
                </a:lnTo>
                <a:lnTo>
                  <a:pt x="30784" y="823842"/>
                </a:lnTo>
                <a:lnTo>
                  <a:pt x="43854" y="869718"/>
                </a:lnTo>
                <a:lnTo>
                  <a:pt x="59100" y="914569"/>
                </a:lnTo>
                <a:lnTo>
                  <a:pt x="76455" y="958340"/>
                </a:lnTo>
                <a:lnTo>
                  <a:pt x="85934" y="979170"/>
                </a:lnTo>
                <a:lnTo>
                  <a:pt x="96410" y="979170"/>
                </a:lnTo>
                <a:close/>
              </a:path>
              <a:path w="7934959" h="979169">
                <a:moveTo>
                  <a:pt x="7934706" y="582929"/>
                </a:moveTo>
                <a:lnTo>
                  <a:pt x="7933182" y="534161"/>
                </a:lnTo>
                <a:lnTo>
                  <a:pt x="7929372" y="485393"/>
                </a:lnTo>
                <a:lnTo>
                  <a:pt x="7923260" y="437298"/>
                </a:lnTo>
                <a:lnTo>
                  <a:pt x="7914894" y="390143"/>
                </a:lnTo>
                <a:lnTo>
                  <a:pt x="7904226" y="343661"/>
                </a:lnTo>
                <a:lnTo>
                  <a:pt x="7891272" y="298703"/>
                </a:lnTo>
                <a:lnTo>
                  <a:pt x="7876199" y="253749"/>
                </a:lnTo>
                <a:lnTo>
                  <a:pt x="7859342" y="210789"/>
                </a:lnTo>
                <a:lnTo>
                  <a:pt x="7840497" y="169122"/>
                </a:lnTo>
                <a:lnTo>
                  <a:pt x="7819458" y="128048"/>
                </a:lnTo>
                <a:lnTo>
                  <a:pt x="7796022" y="86867"/>
                </a:lnTo>
                <a:lnTo>
                  <a:pt x="7770876" y="48005"/>
                </a:lnTo>
                <a:lnTo>
                  <a:pt x="7744206" y="10667"/>
                </a:lnTo>
                <a:lnTo>
                  <a:pt x="7735982" y="0"/>
                </a:lnTo>
                <a:lnTo>
                  <a:pt x="7723953" y="0"/>
                </a:lnTo>
                <a:lnTo>
                  <a:pt x="7735888" y="15139"/>
                </a:lnTo>
                <a:lnTo>
                  <a:pt x="7762372" y="52262"/>
                </a:lnTo>
                <a:lnTo>
                  <a:pt x="7787091" y="90696"/>
                </a:lnTo>
                <a:lnTo>
                  <a:pt x="7809987" y="130384"/>
                </a:lnTo>
                <a:lnTo>
                  <a:pt x="7830997" y="171270"/>
                </a:lnTo>
                <a:lnTo>
                  <a:pt x="7850063" y="213294"/>
                </a:lnTo>
                <a:lnTo>
                  <a:pt x="7867123" y="256400"/>
                </a:lnTo>
                <a:lnTo>
                  <a:pt x="7882128" y="300568"/>
                </a:lnTo>
                <a:lnTo>
                  <a:pt x="7894985" y="345630"/>
                </a:lnTo>
                <a:lnTo>
                  <a:pt x="7905666" y="391638"/>
                </a:lnTo>
                <a:lnTo>
                  <a:pt x="7914101" y="438499"/>
                </a:lnTo>
                <a:lnTo>
                  <a:pt x="7920228" y="486155"/>
                </a:lnTo>
                <a:lnTo>
                  <a:pt x="7924038" y="534923"/>
                </a:lnTo>
                <a:lnTo>
                  <a:pt x="7924794" y="583313"/>
                </a:lnTo>
                <a:lnTo>
                  <a:pt x="7924800" y="582929"/>
                </a:lnTo>
                <a:lnTo>
                  <a:pt x="7926324" y="579881"/>
                </a:lnTo>
                <a:lnTo>
                  <a:pt x="7930133" y="578357"/>
                </a:lnTo>
                <a:lnTo>
                  <a:pt x="7933182" y="579881"/>
                </a:lnTo>
                <a:lnTo>
                  <a:pt x="7934706" y="582929"/>
                </a:lnTo>
                <a:close/>
              </a:path>
              <a:path w="7934959" h="979169">
                <a:moveTo>
                  <a:pt x="7934706" y="583691"/>
                </a:moveTo>
                <a:lnTo>
                  <a:pt x="7933182" y="586739"/>
                </a:lnTo>
                <a:lnTo>
                  <a:pt x="7929372" y="588263"/>
                </a:lnTo>
                <a:lnTo>
                  <a:pt x="7926324" y="586739"/>
                </a:lnTo>
                <a:lnTo>
                  <a:pt x="7924800" y="583691"/>
                </a:lnTo>
                <a:lnTo>
                  <a:pt x="7924794" y="583313"/>
                </a:lnTo>
                <a:lnTo>
                  <a:pt x="7924038" y="632459"/>
                </a:lnTo>
                <a:lnTo>
                  <a:pt x="7920228" y="680465"/>
                </a:lnTo>
                <a:lnTo>
                  <a:pt x="7914132" y="727709"/>
                </a:lnTo>
                <a:lnTo>
                  <a:pt x="7905750" y="774191"/>
                </a:lnTo>
                <a:lnTo>
                  <a:pt x="7895082" y="819911"/>
                </a:lnTo>
                <a:lnTo>
                  <a:pt x="7882117" y="865662"/>
                </a:lnTo>
                <a:lnTo>
                  <a:pt x="7867450" y="909326"/>
                </a:lnTo>
                <a:lnTo>
                  <a:pt x="7850554" y="952191"/>
                </a:lnTo>
                <a:lnTo>
                  <a:pt x="7838338" y="979169"/>
                </a:lnTo>
                <a:lnTo>
                  <a:pt x="7848686" y="979169"/>
                </a:lnTo>
                <a:lnTo>
                  <a:pt x="7876004" y="913299"/>
                </a:lnTo>
                <a:lnTo>
                  <a:pt x="7891115" y="868711"/>
                </a:lnTo>
                <a:lnTo>
                  <a:pt x="7904070" y="823151"/>
                </a:lnTo>
                <a:lnTo>
                  <a:pt x="7914805" y="776678"/>
                </a:lnTo>
                <a:lnTo>
                  <a:pt x="7923276" y="729225"/>
                </a:lnTo>
                <a:lnTo>
                  <a:pt x="7929372" y="681227"/>
                </a:lnTo>
                <a:lnTo>
                  <a:pt x="7933182" y="632459"/>
                </a:lnTo>
                <a:lnTo>
                  <a:pt x="7934706" y="583691"/>
                </a:lnTo>
                <a:close/>
              </a:path>
              <a:path w="7934959" h="979169">
                <a:moveTo>
                  <a:pt x="7934706" y="583691"/>
                </a:moveTo>
                <a:lnTo>
                  <a:pt x="7924800" y="582929"/>
                </a:lnTo>
                <a:lnTo>
                  <a:pt x="7924800" y="583691"/>
                </a:lnTo>
                <a:lnTo>
                  <a:pt x="7934706" y="583691"/>
                </a:lnTo>
                <a:close/>
              </a:path>
              <a:path w="7934959" h="979169">
                <a:moveTo>
                  <a:pt x="7934706" y="583691"/>
                </a:moveTo>
                <a:lnTo>
                  <a:pt x="7934706" y="582929"/>
                </a:lnTo>
                <a:lnTo>
                  <a:pt x="7933182" y="579881"/>
                </a:lnTo>
                <a:lnTo>
                  <a:pt x="7930133" y="578357"/>
                </a:lnTo>
                <a:lnTo>
                  <a:pt x="7926324" y="579881"/>
                </a:lnTo>
                <a:lnTo>
                  <a:pt x="7924800" y="582929"/>
                </a:lnTo>
                <a:lnTo>
                  <a:pt x="7934706" y="583691"/>
                </a:lnTo>
                <a:close/>
              </a:path>
              <a:path w="7934959" h="979169">
                <a:moveTo>
                  <a:pt x="7934706" y="583691"/>
                </a:moveTo>
                <a:lnTo>
                  <a:pt x="7924800" y="583691"/>
                </a:lnTo>
                <a:lnTo>
                  <a:pt x="7926324" y="586739"/>
                </a:lnTo>
                <a:lnTo>
                  <a:pt x="7929372" y="588263"/>
                </a:lnTo>
                <a:lnTo>
                  <a:pt x="7933182" y="586739"/>
                </a:lnTo>
                <a:lnTo>
                  <a:pt x="7934706" y="583691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07717" y="1656842"/>
            <a:ext cx="6442964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69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2000" y="1257300"/>
            <a:ext cx="8610600" cy="0"/>
          </a:xfrm>
          <a:custGeom>
            <a:avLst/>
            <a:gdLst/>
            <a:ahLst/>
            <a:cxnLst/>
            <a:rect l="l" t="t" r="r" b="b"/>
            <a:pathLst>
              <a:path w="8610600" h="0">
                <a:moveTo>
                  <a:pt x="0" y="0"/>
                </a:moveTo>
                <a:lnTo>
                  <a:pt x="8610600" y="0"/>
                </a:lnTo>
              </a:path>
            </a:pathLst>
          </a:custGeom>
          <a:ln w="76200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56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56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56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69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2967" y="647954"/>
            <a:ext cx="779246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56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3595" y="1318513"/>
            <a:ext cx="8411209" cy="5099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7083764"/>
            <a:ext cx="78613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263380" y="7083764"/>
            <a:ext cx="22034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336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jpg"/><Relationship Id="rId9" Type="http://schemas.openxmlformats.org/officeDocument/2006/relationships/image" Target="../media/image8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4.png"/><Relationship Id="rId3" Type="http://schemas.openxmlformats.org/officeDocument/2006/relationships/image" Target="../media/image65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Relationship Id="rId6" Type="http://schemas.openxmlformats.org/officeDocument/2006/relationships/image" Target="../media/image68.png"/><Relationship Id="rId7" Type="http://schemas.openxmlformats.org/officeDocument/2006/relationships/image" Target="../media/image6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0.png"/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5" Type="http://schemas.openxmlformats.org/officeDocument/2006/relationships/image" Target="../media/image73.png"/><Relationship Id="rId6" Type="http://schemas.openxmlformats.org/officeDocument/2006/relationships/image" Target="../media/image7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image" Target="../media/image23.png"/><Relationship Id="rId11" Type="http://schemas.openxmlformats.org/officeDocument/2006/relationships/image" Target="../media/image24.png"/><Relationship Id="rId12" Type="http://schemas.openxmlformats.org/officeDocument/2006/relationships/image" Target="../media/image2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Relationship Id="rId9" Type="http://schemas.openxmlformats.org/officeDocument/2006/relationships/image" Target="../media/image3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image" Target="../media/image41.jp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52.png"/><Relationship Id="rId9" Type="http://schemas.openxmlformats.org/officeDocument/2006/relationships/image" Target="../media/image53.png"/><Relationship Id="rId10" Type="http://schemas.openxmlformats.org/officeDocument/2006/relationships/image" Target="../media/image54.png"/><Relationship Id="rId11" Type="http://schemas.openxmlformats.org/officeDocument/2006/relationships/image" Target="../media/image55.png"/><Relationship Id="rId12" Type="http://schemas.openxmlformats.org/officeDocument/2006/relationships/image" Target="../media/image56.png"/><Relationship Id="rId13" Type="http://schemas.openxmlformats.org/officeDocument/2006/relationships/image" Target="../media/image57.png"/><Relationship Id="rId14" Type="http://schemas.openxmlformats.org/officeDocument/2006/relationships/image" Target="../media/image58.png"/><Relationship Id="rId15" Type="http://schemas.openxmlformats.org/officeDocument/2006/relationships/image" Target="../media/image59.png"/><Relationship Id="rId16" Type="http://schemas.openxmlformats.org/officeDocument/2006/relationships/image" Target="../media/image60.png"/><Relationship Id="rId17" Type="http://schemas.openxmlformats.org/officeDocument/2006/relationships/image" Target="../media/image61.png"/><Relationship Id="rId18" Type="http://schemas.openxmlformats.org/officeDocument/2006/relationships/image" Target="../media/image62.png"/><Relationship Id="rId19" Type="http://schemas.openxmlformats.org/officeDocument/2006/relationships/image" Target="../media/image6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637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MATLAB/Simulink</a:t>
            </a:r>
            <a:r>
              <a:rPr dirty="0" spc="-90"/>
              <a:t> </a:t>
            </a:r>
            <a:r>
              <a:rPr dirty="0" spc="-5"/>
              <a:t>tutorial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241477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14677" y="3124200"/>
            <a:ext cx="2346960" cy="270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8524562" y="0"/>
                </a:lnTo>
                <a:lnTo>
                  <a:pt x="8522151" y="5522"/>
                </a:lnTo>
                <a:lnTo>
                  <a:pt x="8502310" y="45671"/>
                </a:lnTo>
                <a:lnTo>
                  <a:pt x="8480664" y="84723"/>
                </a:lnTo>
                <a:lnTo>
                  <a:pt x="8457270" y="122623"/>
                </a:lnTo>
                <a:lnTo>
                  <a:pt x="8432180" y="159316"/>
                </a:lnTo>
                <a:lnTo>
                  <a:pt x="8405450" y="194750"/>
                </a:lnTo>
                <a:lnTo>
                  <a:pt x="8377133" y="228869"/>
                </a:lnTo>
                <a:lnTo>
                  <a:pt x="8347285" y="261618"/>
                </a:lnTo>
                <a:lnTo>
                  <a:pt x="8315958" y="292945"/>
                </a:lnTo>
                <a:lnTo>
                  <a:pt x="8283209" y="322793"/>
                </a:lnTo>
                <a:lnTo>
                  <a:pt x="8249090" y="351110"/>
                </a:lnTo>
                <a:lnTo>
                  <a:pt x="8213656" y="377840"/>
                </a:lnTo>
                <a:lnTo>
                  <a:pt x="8176963" y="402930"/>
                </a:lnTo>
                <a:lnTo>
                  <a:pt x="8139063" y="426324"/>
                </a:lnTo>
                <a:lnTo>
                  <a:pt x="8100011" y="447970"/>
                </a:lnTo>
                <a:lnTo>
                  <a:pt x="8059862" y="467811"/>
                </a:lnTo>
                <a:lnTo>
                  <a:pt x="8018670" y="485795"/>
                </a:lnTo>
                <a:lnTo>
                  <a:pt x="7976489" y="501867"/>
                </a:lnTo>
                <a:lnTo>
                  <a:pt x="7933373" y="515971"/>
                </a:lnTo>
                <a:lnTo>
                  <a:pt x="7889378" y="528055"/>
                </a:lnTo>
                <a:lnTo>
                  <a:pt x="7844556" y="538064"/>
                </a:lnTo>
                <a:lnTo>
                  <a:pt x="7798964" y="545943"/>
                </a:lnTo>
                <a:lnTo>
                  <a:pt x="7752654" y="551638"/>
                </a:lnTo>
                <a:lnTo>
                  <a:pt x="7705681" y="555095"/>
                </a:lnTo>
                <a:lnTo>
                  <a:pt x="7658100" y="556260"/>
                </a:lnTo>
                <a:lnTo>
                  <a:pt x="1638299" y="556260"/>
                </a:lnTo>
                <a:lnTo>
                  <a:pt x="1590783" y="555095"/>
                </a:lnTo>
                <a:lnTo>
                  <a:pt x="1543868" y="551638"/>
                </a:lnTo>
                <a:lnTo>
                  <a:pt x="1497607" y="545943"/>
                </a:lnTo>
                <a:lnTo>
                  <a:pt x="1452057" y="538064"/>
                </a:lnTo>
                <a:lnTo>
                  <a:pt x="1407271" y="528055"/>
                </a:lnTo>
                <a:lnTo>
                  <a:pt x="1363304" y="515971"/>
                </a:lnTo>
                <a:lnTo>
                  <a:pt x="1320211" y="501867"/>
                </a:lnTo>
                <a:lnTo>
                  <a:pt x="1278047" y="485795"/>
                </a:lnTo>
                <a:lnTo>
                  <a:pt x="1236867" y="467811"/>
                </a:lnTo>
                <a:lnTo>
                  <a:pt x="1196725" y="447970"/>
                </a:lnTo>
                <a:lnTo>
                  <a:pt x="1157675" y="426324"/>
                </a:lnTo>
                <a:lnTo>
                  <a:pt x="1119773" y="402930"/>
                </a:lnTo>
                <a:lnTo>
                  <a:pt x="1083073" y="377840"/>
                </a:lnTo>
                <a:lnTo>
                  <a:pt x="1047631" y="351110"/>
                </a:lnTo>
                <a:lnTo>
                  <a:pt x="1013500" y="322793"/>
                </a:lnTo>
                <a:lnTo>
                  <a:pt x="980735" y="292945"/>
                </a:lnTo>
                <a:lnTo>
                  <a:pt x="949391" y="261618"/>
                </a:lnTo>
                <a:lnTo>
                  <a:pt x="919523" y="228869"/>
                </a:lnTo>
                <a:lnTo>
                  <a:pt x="891186" y="194750"/>
                </a:lnTo>
                <a:lnTo>
                  <a:pt x="864434" y="159316"/>
                </a:lnTo>
                <a:lnTo>
                  <a:pt x="839322" y="122623"/>
                </a:lnTo>
                <a:lnTo>
                  <a:pt x="815904" y="84723"/>
                </a:lnTo>
                <a:lnTo>
                  <a:pt x="794236" y="45671"/>
                </a:lnTo>
                <a:lnTo>
                  <a:pt x="774371" y="5522"/>
                </a:lnTo>
                <a:lnTo>
                  <a:pt x="771957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24362" y="2415539"/>
            <a:ext cx="7762875" cy="561975"/>
          </a:xfrm>
          <a:custGeom>
            <a:avLst/>
            <a:gdLst/>
            <a:ahLst/>
            <a:cxnLst/>
            <a:rect l="l" t="t" r="r" b="b"/>
            <a:pathLst>
              <a:path w="7762875" h="561975">
                <a:moveTo>
                  <a:pt x="7762752" y="0"/>
                </a:moveTo>
                <a:lnTo>
                  <a:pt x="7752404" y="0"/>
                </a:lnTo>
                <a:lnTo>
                  <a:pt x="7745614" y="14993"/>
                </a:lnTo>
                <a:lnTo>
                  <a:pt x="7724607" y="56011"/>
                </a:lnTo>
                <a:lnTo>
                  <a:pt x="7701705" y="96011"/>
                </a:lnTo>
                <a:lnTo>
                  <a:pt x="7677321" y="134111"/>
                </a:lnTo>
                <a:lnTo>
                  <a:pt x="7650651" y="171449"/>
                </a:lnTo>
                <a:lnTo>
                  <a:pt x="7622457" y="207263"/>
                </a:lnTo>
                <a:lnTo>
                  <a:pt x="7589726" y="244838"/>
                </a:lnTo>
                <a:lnTo>
                  <a:pt x="7555220" y="280522"/>
                </a:lnTo>
                <a:lnTo>
                  <a:pt x="7519023" y="314262"/>
                </a:lnTo>
                <a:lnTo>
                  <a:pt x="7481216" y="346001"/>
                </a:lnTo>
                <a:lnTo>
                  <a:pt x="7441883" y="375686"/>
                </a:lnTo>
                <a:lnTo>
                  <a:pt x="7401107" y="403262"/>
                </a:lnTo>
                <a:lnTo>
                  <a:pt x="7358970" y="428674"/>
                </a:lnTo>
                <a:lnTo>
                  <a:pt x="7315554" y="451867"/>
                </a:lnTo>
                <a:lnTo>
                  <a:pt x="7270943" y="472787"/>
                </a:lnTo>
                <a:lnTo>
                  <a:pt x="7225219" y="491379"/>
                </a:lnTo>
                <a:lnTo>
                  <a:pt x="7178466" y="507587"/>
                </a:lnTo>
                <a:lnTo>
                  <a:pt x="7130765" y="521359"/>
                </a:lnTo>
                <a:lnTo>
                  <a:pt x="7082199" y="532637"/>
                </a:lnTo>
                <a:lnTo>
                  <a:pt x="7035717" y="541019"/>
                </a:lnTo>
                <a:lnTo>
                  <a:pt x="6988473" y="547115"/>
                </a:lnTo>
                <a:lnTo>
                  <a:pt x="6939705" y="550925"/>
                </a:lnTo>
                <a:lnTo>
                  <a:pt x="6891699" y="551676"/>
                </a:lnTo>
                <a:lnTo>
                  <a:pt x="871137" y="551687"/>
                </a:lnTo>
                <a:lnTo>
                  <a:pt x="823798" y="550916"/>
                </a:lnTo>
                <a:lnTo>
                  <a:pt x="775998" y="547351"/>
                </a:lnTo>
                <a:lnTo>
                  <a:pt x="728246" y="541201"/>
                </a:lnTo>
                <a:lnTo>
                  <a:pt x="681049" y="532672"/>
                </a:lnTo>
                <a:lnTo>
                  <a:pt x="634773" y="521928"/>
                </a:lnTo>
                <a:lnTo>
                  <a:pt x="589672" y="508921"/>
                </a:lnTo>
                <a:lnTo>
                  <a:pt x="545763" y="494537"/>
                </a:lnTo>
                <a:lnTo>
                  <a:pt x="502544" y="477367"/>
                </a:lnTo>
                <a:lnTo>
                  <a:pt x="460889" y="458548"/>
                </a:lnTo>
                <a:lnTo>
                  <a:pt x="420423" y="437874"/>
                </a:lnTo>
                <a:lnTo>
                  <a:pt x="380768" y="415141"/>
                </a:lnTo>
                <a:lnTo>
                  <a:pt x="341547" y="390143"/>
                </a:lnTo>
                <a:lnTo>
                  <a:pt x="304209" y="363473"/>
                </a:lnTo>
                <a:lnTo>
                  <a:pt x="268395" y="335279"/>
                </a:lnTo>
                <a:lnTo>
                  <a:pt x="234105" y="305561"/>
                </a:lnTo>
                <a:lnTo>
                  <a:pt x="197903" y="270839"/>
                </a:lnTo>
                <a:lnTo>
                  <a:pt x="163701" y="234425"/>
                </a:lnTo>
                <a:lnTo>
                  <a:pt x="131552" y="196398"/>
                </a:lnTo>
                <a:lnTo>
                  <a:pt x="101506" y="156842"/>
                </a:lnTo>
                <a:lnTo>
                  <a:pt x="73615" y="115835"/>
                </a:lnTo>
                <a:lnTo>
                  <a:pt x="47930" y="73461"/>
                </a:lnTo>
                <a:lnTo>
                  <a:pt x="24502" y="29799"/>
                </a:lnTo>
                <a:lnTo>
                  <a:pt x="10475" y="0"/>
                </a:lnTo>
                <a:lnTo>
                  <a:pt x="0" y="0"/>
                </a:lnTo>
                <a:lnTo>
                  <a:pt x="31302" y="63247"/>
                </a:lnTo>
                <a:lnTo>
                  <a:pt x="54598" y="103443"/>
                </a:lnTo>
                <a:lnTo>
                  <a:pt x="79744" y="142337"/>
                </a:lnTo>
                <a:lnTo>
                  <a:pt x="106676" y="179873"/>
                </a:lnTo>
                <a:lnTo>
                  <a:pt x="135327" y="215997"/>
                </a:lnTo>
                <a:lnTo>
                  <a:pt x="165634" y="250653"/>
                </a:lnTo>
                <a:lnTo>
                  <a:pt x="197531" y="283786"/>
                </a:lnTo>
                <a:lnTo>
                  <a:pt x="230954" y="315340"/>
                </a:lnTo>
                <a:lnTo>
                  <a:pt x="265836" y="345260"/>
                </a:lnTo>
                <a:lnTo>
                  <a:pt x="302115" y="373490"/>
                </a:lnTo>
                <a:lnTo>
                  <a:pt x="339723" y="399977"/>
                </a:lnTo>
                <a:lnTo>
                  <a:pt x="378597" y="424663"/>
                </a:lnTo>
                <a:lnTo>
                  <a:pt x="418671" y="447494"/>
                </a:lnTo>
                <a:lnTo>
                  <a:pt x="459881" y="468414"/>
                </a:lnTo>
                <a:lnTo>
                  <a:pt x="502161" y="487368"/>
                </a:lnTo>
                <a:lnTo>
                  <a:pt x="545446" y="504302"/>
                </a:lnTo>
                <a:lnTo>
                  <a:pt x="589672" y="519158"/>
                </a:lnTo>
                <a:lnTo>
                  <a:pt x="634917" y="531916"/>
                </a:lnTo>
                <a:lnTo>
                  <a:pt x="680685" y="542421"/>
                </a:lnTo>
                <a:lnTo>
                  <a:pt x="727342" y="550716"/>
                </a:lnTo>
                <a:lnTo>
                  <a:pt x="774680" y="556713"/>
                </a:lnTo>
                <a:lnTo>
                  <a:pt x="822633" y="560358"/>
                </a:lnTo>
                <a:lnTo>
                  <a:pt x="871137" y="561593"/>
                </a:lnTo>
                <a:lnTo>
                  <a:pt x="6891699" y="561593"/>
                </a:lnTo>
                <a:lnTo>
                  <a:pt x="6940467" y="560069"/>
                </a:lnTo>
                <a:lnTo>
                  <a:pt x="6988859" y="556416"/>
                </a:lnTo>
                <a:lnTo>
                  <a:pt x="7036574" y="550382"/>
                </a:lnTo>
                <a:lnTo>
                  <a:pt x="7083549" y="542025"/>
                </a:lnTo>
                <a:lnTo>
                  <a:pt x="7129724" y="531406"/>
                </a:lnTo>
                <a:lnTo>
                  <a:pt x="7175035" y="518582"/>
                </a:lnTo>
                <a:lnTo>
                  <a:pt x="7219423" y="503612"/>
                </a:lnTo>
                <a:lnTo>
                  <a:pt x="7262825" y="486555"/>
                </a:lnTo>
                <a:lnTo>
                  <a:pt x="7305179" y="467469"/>
                </a:lnTo>
                <a:lnTo>
                  <a:pt x="7346425" y="446413"/>
                </a:lnTo>
                <a:lnTo>
                  <a:pt x="7386499" y="423447"/>
                </a:lnTo>
                <a:lnTo>
                  <a:pt x="7425341" y="398628"/>
                </a:lnTo>
                <a:lnTo>
                  <a:pt x="7462889" y="372016"/>
                </a:lnTo>
                <a:lnTo>
                  <a:pt x="7499081" y="343668"/>
                </a:lnTo>
                <a:lnTo>
                  <a:pt x="7533855" y="313645"/>
                </a:lnTo>
                <a:lnTo>
                  <a:pt x="7567150" y="282003"/>
                </a:lnTo>
                <a:lnTo>
                  <a:pt x="7598904" y="248803"/>
                </a:lnTo>
                <a:lnTo>
                  <a:pt x="7629056" y="214103"/>
                </a:lnTo>
                <a:lnTo>
                  <a:pt x="7657544" y="177961"/>
                </a:lnTo>
                <a:lnTo>
                  <a:pt x="7684306" y="140437"/>
                </a:lnTo>
                <a:lnTo>
                  <a:pt x="7709280" y="101588"/>
                </a:lnTo>
                <a:lnTo>
                  <a:pt x="7732405" y="61475"/>
                </a:lnTo>
                <a:lnTo>
                  <a:pt x="7753620" y="20154"/>
                </a:lnTo>
                <a:lnTo>
                  <a:pt x="7762752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339394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3394709"/>
            <a:ext cx="3657600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14677" y="3394709"/>
            <a:ext cx="234696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437311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4373879"/>
            <a:ext cx="3657600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089653" y="5349621"/>
            <a:ext cx="4626610" cy="0"/>
          </a:xfrm>
          <a:custGeom>
            <a:avLst/>
            <a:gdLst/>
            <a:ahLst/>
            <a:cxnLst/>
            <a:rect l="l" t="t" r="r" b="b"/>
            <a:pathLst>
              <a:path w="4626609" h="0">
                <a:moveTo>
                  <a:pt x="0" y="0"/>
                </a:moveTo>
                <a:lnTo>
                  <a:pt x="4626102" y="0"/>
                </a:lnTo>
              </a:path>
            </a:pathLst>
          </a:custGeom>
          <a:ln w="5333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705850" y="5349621"/>
            <a:ext cx="161290" cy="0"/>
          </a:xfrm>
          <a:custGeom>
            <a:avLst/>
            <a:gdLst/>
            <a:ahLst/>
            <a:cxnLst/>
            <a:rect l="l" t="t" r="r" b="b"/>
            <a:pathLst>
              <a:path w="161290" h="0">
                <a:moveTo>
                  <a:pt x="0" y="0"/>
                </a:moveTo>
                <a:lnTo>
                  <a:pt x="161205" y="0"/>
                </a:lnTo>
              </a:path>
            </a:pathLst>
          </a:custGeom>
          <a:ln w="5334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14677" y="4373879"/>
            <a:ext cx="2346960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193540" y="4711700"/>
            <a:ext cx="190182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solidFill>
                  <a:srgbClr val="006565"/>
                </a:solidFill>
                <a:latin typeface="Arial"/>
                <a:cs typeface="Arial"/>
              </a:rPr>
              <a:t>ECEN</a:t>
            </a:r>
            <a:r>
              <a:rPr dirty="0" sz="2800" spc="-9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6565"/>
                </a:solidFill>
                <a:latin typeface="Arial"/>
                <a:cs typeface="Arial"/>
              </a:rPr>
              <a:t>2060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200" y="5352288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3657600" cy="9791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089653" y="5353050"/>
            <a:ext cx="4626610" cy="311785"/>
          </a:xfrm>
          <a:custGeom>
            <a:avLst/>
            <a:gdLst/>
            <a:ahLst/>
            <a:cxnLst/>
            <a:rect l="l" t="t" r="r" b="b"/>
            <a:pathLst>
              <a:path w="4626609" h="311785">
                <a:moveTo>
                  <a:pt x="4626102" y="311658"/>
                </a:moveTo>
                <a:lnTo>
                  <a:pt x="4626102" y="0"/>
                </a:lnTo>
                <a:lnTo>
                  <a:pt x="0" y="0"/>
                </a:lnTo>
                <a:lnTo>
                  <a:pt x="0" y="311658"/>
                </a:lnTo>
                <a:lnTo>
                  <a:pt x="4626102" y="311658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705850" y="5353050"/>
            <a:ext cx="260985" cy="313690"/>
          </a:xfrm>
          <a:custGeom>
            <a:avLst/>
            <a:gdLst/>
            <a:ahLst/>
            <a:cxnLst/>
            <a:rect l="l" t="t" r="r" b="b"/>
            <a:pathLst>
              <a:path w="260984" h="313689">
                <a:moveTo>
                  <a:pt x="260604" y="153924"/>
                </a:moveTo>
                <a:lnTo>
                  <a:pt x="254002" y="103339"/>
                </a:lnTo>
                <a:lnTo>
                  <a:pt x="235586" y="59411"/>
                </a:lnTo>
                <a:lnTo>
                  <a:pt x="207440" y="24774"/>
                </a:lnTo>
                <a:lnTo>
                  <a:pt x="171651" y="2060"/>
                </a:lnTo>
                <a:lnTo>
                  <a:pt x="161205" y="0"/>
                </a:lnTo>
                <a:lnTo>
                  <a:pt x="0" y="0"/>
                </a:lnTo>
                <a:lnTo>
                  <a:pt x="0" y="313182"/>
                </a:lnTo>
                <a:lnTo>
                  <a:pt x="130302" y="313182"/>
                </a:lnTo>
                <a:lnTo>
                  <a:pt x="171651" y="305031"/>
                </a:lnTo>
                <a:lnTo>
                  <a:pt x="207440" y="282360"/>
                </a:lnTo>
                <a:lnTo>
                  <a:pt x="235586" y="247839"/>
                </a:lnTo>
                <a:lnTo>
                  <a:pt x="254002" y="204136"/>
                </a:lnTo>
                <a:lnTo>
                  <a:pt x="260604" y="153924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14677" y="5353050"/>
            <a:ext cx="2346960" cy="9791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7200" y="6331458"/>
            <a:ext cx="9144000" cy="984250"/>
          </a:xfrm>
          <a:custGeom>
            <a:avLst/>
            <a:gdLst/>
            <a:ahLst/>
            <a:cxnLst/>
            <a:rect l="l" t="t" r="r" b="b"/>
            <a:pathLst>
              <a:path w="9144000" h="984250">
                <a:moveTo>
                  <a:pt x="0" y="0"/>
                </a:moveTo>
                <a:lnTo>
                  <a:pt x="0" y="983742"/>
                </a:lnTo>
                <a:lnTo>
                  <a:pt x="9144000" y="98374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7200" y="6332220"/>
            <a:ext cx="3657600" cy="982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14677" y="6332220"/>
            <a:ext cx="2346960" cy="3733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5027" y="578611"/>
            <a:ext cx="376872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/>
              <a:t>Run pv1</a:t>
            </a:r>
            <a:r>
              <a:rPr dirty="0" sz="3200" spc="-60"/>
              <a:t> </a:t>
            </a:r>
            <a:r>
              <a:rPr dirty="0" sz="3200" spc="-5"/>
              <a:t>simulation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70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81519" y="1697227"/>
            <a:ext cx="251460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 spc="15" i="1">
                <a:solidFill>
                  <a:srgbClr val="003365"/>
                </a:solidFill>
                <a:latin typeface="Arial"/>
                <a:cs typeface="Arial"/>
              </a:rPr>
              <a:t>PV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6540" y="1550162"/>
            <a:ext cx="378523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52955" algn="l"/>
              </a:tabLst>
            </a:pP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Output</a:t>
            </a:r>
            <a:r>
              <a:rPr dirty="0" sz="2000" spc="-1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current</a:t>
            </a:r>
            <a:r>
              <a:rPr dirty="0" sz="200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5" i="1">
                <a:solidFill>
                  <a:srgbClr val="003365"/>
                </a:solidFill>
                <a:latin typeface="Arial"/>
                <a:cs typeface="Arial"/>
              </a:rPr>
              <a:t>i	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as a function</a:t>
            </a:r>
            <a:r>
              <a:rPr dirty="0" sz="2000" spc="-6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of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6540" y="1854961"/>
            <a:ext cx="346837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000" spc="10" i="1">
                <a:solidFill>
                  <a:srgbClr val="003365"/>
                </a:solidFill>
                <a:latin typeface="Arial"/>
                <a:cs typeface="Arial"/>
              </a:rPr>
              <a:t>v</a:t>
            </a:r>
            <a:r>
              <a:rPr dirty="0" baseline="-21367" sz="1950" spc="15" i="1">
                <a:solidFill>
                  <a:srgbClr val="003365"/>
                </a:solidFill>
                <a:latin typeface="Arial"/>
                <a:cs typeface="Arial"/>
              </a:rPr>
              <a:t>PV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is immediately displayed in 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another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X-Y Plot</a:t>
            </a:r>
            <a:r>
              <a:rPr dirty="0" sz="2000" spc="-4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window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241477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791200" y="2743200"/>
            <a:ext cx="3016757" cy="651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43000" y="2743200"/>
            <a:ext cx="3009900" cy="651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40739" y="1397762"/>
            <a:ext cx="3800475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Output power </a:t>
            </a:r>
            <a:r>
              <a:rPr dirty="0" sz="2000" spc="5" i="1">
                <a:solidFill>
                  <a:srgbClr val="003365"/>
                </a:solidFill>
                <a:latin typeface="Arial"/>
                <a:cs typeface="Arial"/>
              </a:rPr>
              <a:t>P</a:t>
            </a:r>
            <a:r>
              <a:rPr dirty="0" baseline="-21367" sz="1950" spc="7" i="1">
                <a:solidFill>
                  <a:srgbClr val="003365"/>
                </a:solidFill>
                <a:latin typeface="Arial"/>
                <a:cs typeface="Arial"/>
              </a:rPr>
              <a:t>pv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(i.e the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product 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of </a:t>
            </a:r>
            <a:r>
              <a:rPr dirty="0" sz="2000" spc="10" i="1">
                <a:solidFill>
                  <a:srgbClr val="003365"/>
                </a:solidFill>
                <a:latin typeface="Arial"/>
                <a:cs typeface="Arial"/>
              </a:rPr>
              <a:t>i</a:t>
            </a:r>
            <a:r>
              <a:rPr dirty="0" baseline="-21367" sz="1950" spc="15" i="1">
                <a:solidFill>
                  <a:srgbClr val="003365"/>
                </a:solidFill>
                <a:latin typeface="Arial"/>
                <a:cs typeface="Arial"/>
              </a:rPr>
              <a:t>PV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and </a:t>
            </a:r>
            <a:r>
              <a:rPr dirty="0" sz="2000" spc="5" i="1">
                <a:solidFill>
                  <a:srgbClr val="003365"/>
                </a:solidFill>
                <a:latin typeface="Arial"/>
                <a:cs typeface="Arial"/>
              </a:rPr>
              <a:t>v</a:t>
            </a:r>
            <a:r>
              <a:rPr dirty="0" baseline="-21367" sz="1950" spc="7" i="1">
                <a:solidFill>
                  <a:srgbClr val="003365"/>
                </a:solidFill>
                <a:latin typeface="Arial"/>
                <a:cs typeface="Arial"/>
              </a:rPr>
              <a:t>PV</a:t>
            </a:r>
            <a:r>
              <a:rPr dirty="0" sz="2000" spc="5">
                <a:solidFill>
                  <a:srgbClr val="003365"/>
                </a:solidFill>
                <a:latin typeface="Arial"/>
                <a:cs typeface="Arial"/>
              </a:rPr>
              <a:t>)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as a function of </a:t>
            </a:r>
            <a:r>
              <a:rPr dirty="0" sz="2000" spc="10" i="1">
                <a:solidFill>
                  <a:srgbClr val="003365"/>
                </a:solidFill>
                <a:latin typeface="Arial"/>
                <a:cs typeface="Arial"/>
              </a:rPr>
              <a:t>v</a:t>
            </a:r>
            <a:r>
              <a:rPr dirty="0" baseline="-21367" sz="1950" spc="15" i="1">
                <a:solidFill>
                  <a:srgbClr val="003365"/>
                </a:solidFill>
                <a:latin typeface="Arial"/>
                <a:cs typeface="Arial"/>
              </a:rPr>
              <a:t>PV 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is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immediately displayed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in a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X-Y 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Plot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window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339394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91200" y="3394709"/>
            <a:ext cx="3016757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43000" y="3394709"/>
            <a:ext cx="3009900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437311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791200" y="4373879"/>
            <a:ext cx="3016757" cy="8397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43000" y="4373879"/>
            <a:ext cx="3009899" cy="8336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5352288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7200" y="6331458"/>
            <a:ext cx="9144000" cy="984250"/>
          </a:xfrm>
          <a:custGeom>
            <a:avLst/>
            <a:gdLst/>
            <a:ahLst/>
            <a:cxnLst/>
            <a:rect l="l" t="t" r="r" b="b"/>
            <a:pathLst>
              <a:path w="9144000" h="984250">
                <a:moveTo>
                  <a:pt x="0" y="0"/>
                </a:moveTo>
                <a:lnTo>
                  <a:pt x="0" y="983742"/>
                </a:lnTo>
                <a:lnTo>
                  <a:pt x="9144000" y="98374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069331" y="5588761"/>
            <a:ext cx="7785734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Output power </a:t>
            </a:r>
            <a:r>
              <a:rPr dirty="0" sz="2000" spc="5" i="1">
                <a:solidFill>
                  <a:srgbClr val="003365"/>
                </a:solidFill>
                <a:latin typeface="Arial"/>
                <a:cs typeface="Arial"/>
              </a:rPr>
              <a:t>P</a:t>
            </a:r>
            <a:r>
              <a:rPr dirty="0" baseline="-21367" sz="1950" spc="7" i="1">
                <a:solidFill>
                  <a:srgbClr val="003365"/>
                </a:solidFill>
                <a:latin typeface="Arial"/>
                <a:cs typeface="Arial"/>
              </a:rPr>
              <a:t>pv</a:t>
            </a:r>
            <a:r>
              <a:rPr dirty="0" sz="2000" spc="5">
                <a:solidFill>
                  <a:srgbClr val="003365"/>
                </a:solidFill>
                <a:latin typeface="Arial"/>
                <a:cs typeface="Arial"/>
              </a:rPr>
              <a:t>,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current </a:t>
            </a:r>
            <a:r>
              <a:rPr dirty="0" sz="2000" spc="5" i="1">
                <a:solidFill>
                  <a:srgbClr val="003365"/>
                </a:solidFill>
                <a:latin typeface="Arial"/>
                <a:cs typeface="Arial"/>
              </a:rPr>
              <a:t>i</a:t>
            </a:r>
            <a:r>
              <a:rPr dirty="0" baseline="-21367" sz="1950" spc="7" i="1">
                <a:solidFill>
                  <a:srgbClr val="003365"/>
                </a:solidFill>
                <a:latin typeface="Arial"/>
                <a:cs typeface="Arial"/>
              </a:rPr>
              <a:t>PV</a:t>
            </a:r>
            <a:r>
              <a:rPr dirty="0" sz="2000" spc="5">
                <a:solidFill>
                  <a:srgbClr val="003365"/>
                </a:solidFill>
                <a:latin typeface="Arial"/>
                <a:cs typeface="Arial"/>
              </a:rPr>
              <a:t>,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voltage </a:t>
            </a:r>
            <a:r>
              <a:rPr dirty="0" sz="2000" spc="5" i="1">
                <a:solidFill>
                  <a:srgbClr val="003365"/>
                </a:solidFill>
                <a:latin typeface="Arial"/>
                <a:cs typeface="Arial"/>
              </a:rPr>
              <a:t>v</a:t>
            </a:r>
            <a:r>
              <a:rPr dirty="0" baseline="-21367" sz="1950" spc="7" i="1">
                <a:solidFill>
                  <a:srgbClr val="003365"/>
                </a:solidFill>
                <a:latin typeface="Arial"/>
                <a:cs typeface="Arial"/>
              </a:rPr>
              <a:t>PV</a:t>
            </a:r>
            <a:r>
              <a:rPr dirty="0" sz="2000" spc="5">
                <a:solidFill>
                  <a:srgbClr val="003365"/>
                </a:solidFill>
                <a:latin typeface="Arial"/>
                <a:cs typeface="Arial"/>
              </a:rPr>
              <a:t>,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and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simulation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time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are  stored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in a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“structure” variable </a:t>
            </a:r>
            <a:r>
              <a:rPr dirty="0" sz="2000" spc="-70">
                <a:solidFill>
                  <a:srgbClr val="003365"/>
                </a:solidFill>
                <a:latin typeface="Arial"/>
                <a:cs typeface="Arial"/>
              </a:rPr>
              <a:t>PV,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which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is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made available (using the  </a:t>
            </a:r>
            <a:r>
              <a:rPr dirty="0" sz="2000" spc="-80">
                <a:solidFill>
                  <a:srgbClr val="003365"/>
                </a:solidFill>
                <a:latin typeface="Arial"/>
                <a:cs typeface="Arial"/>
              </a:rPr>
              <a:t>“To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Workspace”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block) for further processing in the </a:t>
            </a:r>
            <a:r>
              <a:rPr dirty="0" sz="2000" spc="-30">
                <a:solidFill>
                  <a:srgbClr val="003365"/>
                </a:solidFill>
                <a:latin typeface="Arial"/>
                <a:cs typeface="Arial"/>
              </a:rPr>
              <a:t>MATLAB 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Command</a:t>
            </a:r>
            <a:r>
              <a:rPr dirty="0" sz="200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Window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Example of MATLAB processing of simulation</a:t>
            </a:r>
            <a:r>
              <a:rPr dirty="0" spc="-70"/>
              <a:t> </a:t>
            </a:r>
            <a:r>
              <a:rPr dirty="0" spc="-5"/>
              <a:t>results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70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477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14800" y="2895600"/>
            <a:ext cx="4914900" cy="499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16914" y="1473962"/>
            <a:ext cx="8155305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3072130" algn="l"/>
              </a:tabLst>
            </a:pPr>
            <a:r>
              <a:rPr dirty="0" sz="2000" spc="-35">
                <a:solidFill>
                  <a:srgbClr val="003365"/>
                </a:solidFill>
                <a:latin typeface="Arial"/>
                <a:cs typeface="Arial"/>
              </a:rPr>
              <a:t>Type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“findMPP”</a:t>
            </a:r>
            <a:r>
              <a:rPr dirty="0" sz="2000" spc="5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and</a:t>
            </a:r>
            <a:r>
              <a:rPr dirty="0" sz="2000" spc="1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Enter	in the </a:t>
            </a:r>
            <a:r>
              <a:rPr dirty="0" sz="2000" spc="-35">
                <a:solidFill>
                  <a:srgbClr val="003365"/>
                </a:solidFill>
                <a:latin typeface="Arial"/>
                <a:cs typeface="Arial"/>
              </a:rPr>
              <a:t>MATLAB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Command </a:t>
            </a:r>
            <a:r>
              <a:rPr dirty="0" sz="2000" spc="-25">
                <a:solidFill>
                  <a:srgbClr val="003365"/>
                </a:solidFill>
                <a:latin typeface="Arial"/>
                <a:cs typeface="Arial"/>
              </a:rPr>
              <a:t>Window.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This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runs 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the </a:t>
            </a:r>
            <a:r>
              <a:rPr dirty="0" sz="2000" spc="-30">
                <a:solidFill>
                  <a:srgbClr val="003365"/>
                </a:solidFill>
                <a:latin typeface="Arial"/>
                <a:cs typeface="Arial"/>
              </a:rPr>
              <a:t>MATLAB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script </a:t>
            </a:r>
            <a:r>
              <a:rPr dirty="0" sz="2000" spc="-35" b="1">
                <a:solidFill>
                  <a:srgbClr val="003365"/>
                </a:solidFill>
                <a:latin typeface="Arial"/>
                <a:cs typeface="Arial"/>
              </a:rPr>
              <a:t>findMPP.m</a:t>
            </a:r>
            <a:r>
              <a:rPr dirty="0" sz="2000" spc="-35">
                <a:solidFill>
                  <a:srgbClr val="003365"/>
                </a:solidFill>
                <a:latin typeface="Arial"/>
                <a:cs typeface="Arial"/>
              </a:rPr>
              <a:t>,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which takes the simulation results and  finds the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maximum power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point </a:t>
            </a:r>
            <a:r>
              <a:rPr dirty="0" sz="2000" spc="-25">
                <a:solidFill>
                  <a:srgbClr val="003365"/>
                </a:solidFill>
                <a:latin typeface="Arial"/>
                <a:cs typeface="Arial"/>
              </a:rPr>
              <a:t>(power,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voltage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and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current)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and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again 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plots power </a:t>
            </a:r>
            <a:r>
              <a:rPr dirty="0" sz="2000" spc="5" i="1">
                <a:solidFill>
                  <a:srgbClr val="003365"/>
                </a:solidFill>
                <a:latin typeface="Arial"/>
                <a:cs typeface="Arial"/>
              </a:rPr>
              <a:t>P</a:t>
            </a:r>
            <a:r>
              <a:rPr dirty="0" baseline="-21367" sz="1950" spc="7" i="1">
                <a:solidFill>
                  <a:srgbClr val="003365"/>
                </a:solidFill>
                <a:latin typeface="Arial"/>
                <a:cs typeface="Arial"/>
              </a:rPr>
              <a:t>pv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and </a:t>
            </a:r>
            <a:r>
              <a:rPr dirty="0" sz="2000" spc="5" i="1">
                <a:solidFill>
                  <a:srgbClr val="003365"/>
                </a:solidFill>
                <a:latin typeface="Arial"/>
                <a:cs typeface="Arial"/>
              </a:rPr>
              <a:t>I</a:t>
            </a:r>
            <a:r>
              <a:rPr dirty="0" baseline="-21367" sz="1950" spc="7" i="1">
                <a:solidFill>
                  <a:srgbClr val="003365"/>
                </a:solidFill>
                <a:latin typeface="Arial"/>
                <a:cs typeface="Arial"/>
              </a:rPr>
              <a:t>pv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as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functions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of</a:t>
            </a:r>
            <a:r>
              <a:rPr dirty="0" sz="2000" spc="-38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25" i="1">
                <a:solidFill>
                  <a:srgbClr val="003365"/>
                </a:solidFill>
                <a:latin typeface="Arial"/>
                <a:cs typeface="Arial"/>
              </a:rPr>
              <a:t>V</a:t>
            </a:r>
            <a:r>
              <a:rPr dirty="0" baseline="-21367" sz="1950" spc="-37" i="1">
                <a:solidFill>
                  <a:srgbClr val="003365"/>
                </a:solidFill>
                <a:latin typeface="Arial"/>
                <a:cs typeface="Arial"/>
              </a:rPr>
              <a:t>pv</a:t>
            </a:r>
            <a:r>
              <a:rPr dirty="0" sz="2000" spc="-25" i="1">
                <a:solidFill>
                  <a:srgbClr val="003365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339394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14800" y="3394709"/>
            <a:ext cx="4914900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437311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14800" y="4373879"/>
            <a:ext cx="491490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36876" y="4561332"/>
            <a:ext cx="1754505" cy="626745"/>
          </a:xfrm>
          <a:custGeom>
            <a:avLst/>
            <a:gdLst/>
            <a:ahLst/>
            <a:cxnLst/>
            <a:rect l="l" t="t" r="r" b="b"/>
            <a:pathLst>
              <a:path w="1754504" h="626745">
                <a:moveTo>
                  <a:pt x="1684508" y="42168"/>
                </a:moveTo>
                <a:lnTo>
                  <a:pt x="1680433" y="30073"/>
                </a:lnTo>
                <a:lnTo>
                  <a:pt x="0" y="614934"/>
                </a:lnTo>
                <a:lnTo>
                  <a:pt x="3810" y="626364"/>
                </a:lnTo>
                <a:lnTo>
                  <a:pt x="1684508" y="42168"/>
                </a:lnTo>
                <a:close/>
              </a:path>
              <a:path w="1754504" h="626745">
                <a:moveTo>
                  <a:pt x="1754124" y="10668"/>
                </a:moveTo>
                <a:lnTo>
                  <a:pt x="1670304" y="0"/>
                </a:lnTo>
                <a:lnTo>
                  <a:pt x="1680433" y="30073"/>
                </a:lnTo>
                <a:lnTo>
                  <a:pt x="1692402" y="25908"/>
                </a:lnTo>
                <a:lnTo>
                  <a:pt x="1696212" y="38100"/>
                </a:lnTo>
                <a:lnTo>
                  <a:pt x="1696212" y="70807"/>
                </a:lnTo>
                <a:lnTo>
                  <a:pt x="1754124" y="10668"/>
                </a:lnTo>
                <a:close/>
              </a:path>
              <a:path w="1754504" h="626745">
                <a:moveTo>
                  <a:pt x="1696212" y="38100"/>
                </a:moveTo>
                <a:lnTo>
                  <a:pt x="1692402" y="25908"/>
                </a:lnTo>
                <a:lnTo>
                  <a:pt x="1680433" y="30073"/>
                </a:lnTo>
                <a:lnTo>
                  <a:pt x="1684508" y="42168"/>
                </a:lnTo>
                <a:lnTo>
                  <a:pt x="1696212" y="38100"/>
                </a:lnTo>
                <a:close/>
              </a:path>
              <a:path w="1754504" h="626745">
                <a:moveTo>
                  <a:pt x="1696212" y="70807"/>
                </a:moveTo>
                <a:lnTo>
                  <a:pt x="1696212" y="38100"/>
                </a:lnTo>
                <a:lnTo>
                  <a:pt x="1684508" y="42168"/>
                </a:lnTo>
                <a:lnTo>
                  <a:pt x="1694688" y="72390"/>
                </a:lnTo>
                <a:lnTo>
                  <a:pt x="1696212" y="70807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5352288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14800" y="5353050"/>
            <a:ext cx="4914899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6331458"/>
            <a:ext cx="9144000" cy="984250"/>
          </a:xfrm>
          <a:custGeom>
            <a:avLst/>
            <a:gdLst/>
            <a:ahLst/>
            <a:cxnLst/>
            <a:rect l="l" t="t" r="r" b="b"/>
            <a:pathLst>
              <a:path w="9144000" h="984250">
                <a:moveTo>
                  <a:pt x="0" y="0"/>
                </a:moveTo>
                <a:lnTo>
                  <a:pt x="0" y="983742"/>
                </a:lnTo>
                <a:lnTo>
                  <a:pt x="9144000" y="98374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14800" y="6332220"/>
            <a:ext cx="4914899" cy="5638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069339" y="5283961"/>
            <a:ext cx="2575560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Double-click on the  </a:t>
            </a:r>
            <a:r>
              <a:rPr dirty="0" sz="2000" spc="-35">
                <a:solidFill>
                  <a:srgbClr val="003365"/>
                </a:solidFill>
                <a:latin typeface="Arial"/>
                <a:cs typeface="Arial"/>
              </a:rPr>
              <a:t>findMPP.m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file to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open 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the script and</a:t>
            </a:r>
            <a:r>
              <a:rPr dirty="0" sz="2000" spc="-5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examine  the </a:t>
            </a:r>
            <a:r>
              <a:rPr dirty="0" sz="2000" spc="-30">
                <a:solidFill>
                  <a:srgbClr val="003365"/>
                </a:solidFill>
                <a:latin typeface="Arial"/>
                <a:cs typeface="Arial"/>
              </a:rPr>
              <a:t>MATLAB</a:t>
            </a:r>
            <a:r>
              <a:rPr dirty="0" sz="2000" spc="-1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code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3697" y="578611"/>
            <a:ext cx="219011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10"/>
              <a:t>More</a:t>
            </a:r>
            <a:r>
              <a:rPr dirty="0" sz="3200" spc="-65"/>
              <a:t> </a:t>
            </a:r>
            <a:r>
              <a:rPr dirty="0" sz="3200" spc="-10"/>
              <a:t>notes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70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477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394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11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2288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1458"/>
            <a:ext cx="9144000" cy="984250"/>
          </a:xfrm>
          <a:custGeom>
            <a:avLst/>
            <a:gdLst/>
            <a:ahLst/>
            <a:cxnLst/>
            <a:rect l="l" t="t" r="r" b="b"/>
            <a:pathLst>
              <a:path w="9144000" h="984250">
                <a:moveTo>
                  <a:pt x="0" y="0"/>
                </a:moveTo>
                <a:lnTo>
                  <a:pt x="0" y="983742"/>
                </a:lnTo>
                <a:lnTo>
                  <a:pt x="9144000" y="98374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40739" y="1320038"/>
            <a:ext cx="8437245" cy="5658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70993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Simulink model and MATLAB Figure windows include a  “Copy” function in the “Edit” menu. This is useful for  reporting results: you can simply copy and paste your  models or graphical results into a Word or </a:t>
            </a:r>
            <a:r>
              <a:rPr dirty="0" sz="2400" spc="-10">
                <a:solidFill>
                  <a:srgbClr val="003365"/>
                </a:solidFill>
                <a:latin typeface="Arial"/>
                <a:cs typeface="Arial"/>
              </a:rPr>
              <a:t>PowerPoint  document</a:t>
            </a:r>
            <a:endParaRPr sz="24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575"/>
              </a:spcBef>
              <a:buChar char="•"/>
              <a:tabLst>
                <a:tab pos="241300" algn="l"/>
              </a:tabLst>
            </a:pP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You may want to explore other options in the MATLAB  Figure window. For example, find out how add a </a:t>
            </a:r>
            <a:r>
              <a:rPr dirty="0" sz="2400" spc="-10">
                <a:solidFill>
                  <a:srgbClr val="003365"/>
                </a:solidFill>
                <a:latin typeface="Arial"/>
                <a:cs typeface="Arial"/>
              </a:rPr>
              <a:t>grid,  </a:t>
            </a: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change the line type, thickness or color, change the x-axis </a:t>
            </a:r>
            <a:r>
              <a:rPr dirty="0" sz="2400" spc="-10">
                <a:solidFill>
                  <a:srgbClr val="003365"/>
                </a:solidFill>
                <a:latin typeface="Arial"/>
                <a:cs typeface="Arial"/>
              </a:rPr>
              <a:t>or  </a:t>
            </a: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y-axis </a:t>
            </a:r>
            <a:r>
              <a:rPr dirty="0" sz="2400">
                <a:solidFill>
                  <a:srgbClr val="003365"/>
                </a:solidFill>
                <a:latin typeface="Arial"/>
                <a:cs typeface="Arial"/>
              </a:rPr>
              <a:t>scales,</a:t>
            </a:r>
            <a:r>
              <a:rPr dirty="0" sz="2400" spc="1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3365"/>
                </a:solidFill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241300" marR="378460" indent="-228600">
              <a:lnSpc>
                <a:spcPct val="100000"/>
              </a:lnSpc>
              <a:spcBef>
                <a:spcPts val="575"/>
              </a:spcBef>
              <a:buChar char="•"/>
              <a:tabLst>
                <a:tab pos="241300" algn="l"/>
              </a:tabLst>
            </a:pP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This tutorial is very limited in scope, just to get you started  with the tools we will be using to model and test </a:t>
            </a:r>
            <a:r>
              <a:rPr dirty="0" sz="2400" spc="-10">
                <a:solidFill>
                  <a:srgbClr val="003365"/>
                </a:solidFill>
                <a:latin typeface="Arial"/>
                <a:cs typeface="Arial"/>
              </a:rPr>
              <a:t>various  </a:t>
            </a: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electrical or electro-mechanical energy systems </a:t>
            </a:r>
            <a:r>
              <a:rPr dirty="0" sz="2400" spc="-10">
                <a:solidFill>
                  <a:srgbClr val="003365"/>
                </a:solidFill>
                <a:latin typeface="Arial"/>
                <a:cs typeface="Arial"/>
              </a:rPr>
              <a:t>in  </a:t>
            </a: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ECEN2060. You may want to browse </a:t>
            </a:r>
            <a:r>
              <a:rPr dirty="0" sz="2400" spc="-10">
                <a:solidFill>
                  <a:srgbClr val="003365"/>
                </a:solidFill>
                <a:latin typeface="Arial"/>
                <a:cs typeface="Arial"/>
              </a:rPr>
              <a:t>through  </a:t>
            </a: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Simulink/MATLAB HELP documentation to further explore  the tool</a:t>
            </a:r>
            <a:r>
              <a:rPr dirty="0" sz="240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3365"/>
                </a:solidFill>
                <a:latin typeface="Arial"/>
                <a:cs typeface="Arial"/>
              </a:rPr>
              <a:t>capabilities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5517" y="578611"/>
            <a:ext cx="354774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/>
              <a:t>MATLAB/Simulink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70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477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394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11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2288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40739" y="1397762"/>
            <a:ext cx="8405495" cy="4311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286385" indent="-228600">
              <a:lnSpc>
                <a:spcPct val="100000"/>
              </a:lnSpc>
              <a:spcBef>
                <a:spcPts val="9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MathWorks tools for technical computing and simulations, widely used  across various engineering and science</a:t>
            </a:r>
            <a:r>
              <a:rPr dirty="0" sz="2000" spc="3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disciplines</a:t>
            </a:r>
            <a:endParaRPr sz="2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48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MATLAB</a:t>
            </a:r>
            <a:endParaRPr sz="2000">
              <a:latin typeface="Arial"/>
              <a:cs typeface="Arial"/>
            </a:endParaRPr>
          </a:p>
          <a:p>
            <a:pPr lvl="1" marL="589280" marR="1104900" indent="-174625">
              <a:lnSpc>
                <a:spcPct val="100000"/>
              </a:lnSpc>
              <a:spcBef>
                <a:spcPts val="440"/>
              </a:spcBef>
              <a:buSzPct val="75000"/>
              <a:buFont typeface="Wingdings"/>
              <a:buChar char=""/>
              <a:tabLst>
                <a:tab pos="589915" algn="l"/>
              </a:tabLst>
            </a:pP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Programming language and interactive environment well suited </a:t>
            </a:r>
            <a:r>
              <a:rPr dirty="0" sz="1800">
                <a:solidFill>
                  <a:srgbClr val="003365"/>
                </a:solidFill>
                <a:latin typeface="Arial"/>
                <a:cs typeface="Arial"/>
              </a:rPr>
              <a:t>for 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computing, algorithms, data processing and</a:t>
            </a:r>
            <a:r>
              <a:rPr dirty="0" sz="1800" spc="-1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visualization</a:t>
            </a:r>
            <a:endParaRPr sz="18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47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Simulink</a:t>
            </a:r>
            <a:endParaRPr sz="2000">
              <a:latin typeface="Arial"/>
              <a:cs typeface="Arial"/>
            </a:endParaRPr>
          </a:p>
          <a:p>
            <a:pPr lvl="1" marL="589280" indent="-174625">
              <a:lnSpc>
                <a:spcPct val="100000"/>
              </a:lnSpc>
              <a:spcBef>
                <a:spcPts val="439"/>
              </a:spcBef>
              <a:buSzPct val="75000"/>
              <a:buFont typeface="Wingdings"/>
              <a:buChar char=""/>
              <a:tabLst>
                <a:tab pos="589915" algn="l"/>
              </a:tabLst>
            </a:pP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Environment </a:t>
            </a:r>
            <a:r>
              <a:rPr dirty="0" sz="1800">
                <a:solidFill>
                  <a:srgbClr val="003365"/>
                </a:solidFill>
                <a:latin typeface="Arial"/>
                <a:cs typeface="Arial"/>
              </a:rPr>
              <a:t>for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graphical, model-based simulation </a:t>
            </a:r>
            <a:r>
              <a:rPr dirty="0" sz="1800">
                <a:solidFill>
                  <a:srgbClr val="003365"/>
                </a:solidFill>
                <a:latin typeface="Arial"/>
                <a:cs typeface="Arial"/>
              </a:rPr>
              <a:t>of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dynamic </a:t>
            </a:r>
            <a:r>
              <a:rPr dirty="0" sz="1800">
                <a:solidFill>
                  <a:srgbClr val="003365"/>
                </a:solidFill>
                <a:latin typeface="Arial"/>
                <a:cs typeface="Arial"/>
              </a:rPr>
              <a:t>systems</a:t>
            </a:r>
            <a:endParaRPr sz="18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47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Available in all computer labs in the Engineering</a:t>
            </a:r>
            <a:r>
              <a:rPr dirty="0" sz="2000" spc="9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building</a:t>
            </a:r>
            <a:endParaRPr sz="2000">
              <a:latin typeface="Arial"/>
              <a:cs typeface="Arial"/>
            </a:endParaRPr>
          </a:p>
          <a:p>
            <a:pPr marL="241300" marR="30353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Personal copy (full version, but for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students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only) can be purchased at 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www,mathworks.com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for $99. This is not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required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for</a:t>
            </a:r>
            <a:r>
              <a:rPr dirty="0" sz="2000" spc="1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ECEN2060</a:t>
            </a:r>
            <a:endParaRPr sz="20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Tutorial objectives: very basic introduction to the tools at the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level  sufficient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to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understand ECEN2060 simulation models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and do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homework 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assignments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1458"/>
            <a:ext cx="9144000" cy="984250"/>
          </a:xfrm>
          <a:custGeom>
            <a:avLst/>
            <a:gdLst/>
            <a:ahLst/>
            <a:cxnLst/>
            <a:rect l="l" t="t" r="r" b="b"/>
            <a:pathLst>
              <a:path w="9144000" h="984250">
                <a:moveTo>
                  <a:pt x="0" y="0"/>
                </a:moveTo>
                <a:lnTo>
                  <a:pt x="0" y="983742"/>
                </a:lnTo>
                <a:lnTo>
                  <a:pt x="9144000" y="98374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305290" y="7083764"/>
            <a:ext cx="135890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dirty="0" sz="1200" spc="-5">
                <a:solidFill>
                  <a:srgbClr val="003365"/>
                </a:solidFill>
                <a:latin typeface="Arial"/>
                <a:cs typeface="Arial"/>
              </a:rPr>
              <a:t>2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1038" y="578611"/>
            <a:ext cx="665607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10"/>
              <a:t>Start MATLAB, </a:t>
            </a:r>
            <a:r>
              <a:rPr dirty="0" sz="3200" spc="-5"/>
              <a:t>then </a:t>
            </a:r>
            <a:r>
              <a:rPr dirty="0" sz="3200" spc="-10"/>
              <a:t>start</a:t>
            </a:r>
            <a:r>
              <a:rPr dirty="0" sz="3200" spc="5"/>
              <a:t> </a:t>
            </a:r>
            <a:r>
              <a:rPr dirty="0" sz="3200" spc="-10"/>
              <a:t>Simulink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70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28800" y="2057400"/>
            <a:ext cx="6239255" cy="358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01866" y="2350646"/>
            <a:ext cx="361315" cy="65405"/>
          </a:xfrm>
          <a:custGeom>
            <a:avLst/>
            <a:gdLst/>
            <a:ahLst/>
            <a:cxnLst/>
            <a:rect l="l" t="t" r="r" b="b"/>
            <a:pathLst>
              <a:path w="361315" h="65405">
                <a:moveTo>
                  <a:pt x="360713" y="64893"/>
                </a:moveTo>
                <a:lnTo>
                  <a:pt x="314694" y="33107"/>
                </a:lnTo>
                <a:lnTo>
                  <a:pt x="249458" y="8289"/>
                </a:lnTo>
                <a:lnTo>
                  <a:pt x="180418" y="0"/>
                </a:lnTo>
                <a:lnTo>
                  <a:pt x="145661" y="2054"/>
                </a:lnTo>
                <a:lnTo>
                  <a:pt x="78047" y="18565"/>
                </a:lnTo>
                <a:lnTo>
                  <a:pt x="16137" y="51617"/>
                </a:lnTo>
                <a:lnTo>
                  <a:pt x="0" y="64893"/>
                </a:lnTo>
                <a:lnTo>
                  <a:pt x="42034" y="64893"/>
                </a:lnTo>
                <a:lnTo>
                  <a:pt x="42640" y="64446"/>
                </a:lnTo>
                <a:lnTo>
                  <a:pt x="72576" y="48290"/>
                </a:lnTo>
                <a:lnTo>
                  <a:pt x="104212" y="36427"/>
                </a:lnTo>
                <a:lnTo>
                  <a:pt x="137028" y="28841"/>
                </a:lnTo>
                <a:lnTo>
                  <a:pt x="170505" y="25518"/>
                </a:lnTo>
                <a:lnTo>
                  <a:pt x="204123" y="26443"/>
                </a:lnTo>
                <a:lnTo>
                  <a:pt x="237362" y="31600"/>
                </a:lnTo>
                <a:lnTo>
                  <a:pt x="269704" y="40976"/>
                </a:lnTo>
                <a:lnTo>
                  <a:pt x="300629" y="54556"/>
                </a:lnTo>
                <a:lnTo>
                  <a:pt x="317495" y="64893"/>
                </a:lnTo>
                <a:lnTo>
                  <a:pt x="360713" y="64893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718297" y="1824227"/>
            <a:ext cx="367665" cy="581660"/>
          </a:xfrm>
          <a:custGeom>
            <a:avLst/>
            <a:gdLst/>
            <a:ahLst/>
            <a:cxnLst/>
            <a:rect l="l" t="t" r="r" b="b"/>
            <a:pathLst>
              <a:path w="367665" h="581660">
                <a:moveTo>
                  <a:pt x="367284" y="9906"/>
                </a:moveTo>
                <a:lnTo>
                  <a:pt x="351281" y="0"/>
                </a:lnTo>
                <a:lnTo>
                  <a:pt x="0" y="571500"/>
                </a:lnTo>
                <a:lnTo>
                  <a:pt x="16764" y="581406"/>
                </a:lnTo>
                <a:lnTo>
                  <a:pt x="367284" y="9906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40379" y="1748027"/>
            <a:ext cx="461009" cy="668020"/>
          </a:xfrm>
          <a:custGeom>
            <a:avLst/>
            <a:gdLst/>
            <a:ahLst/>
            <a:cxnLst/>
            <a:rect l="l" t="t" r="r" b="b"/>
            <a:pathLst>
              <a:path w="461010" h="668019">
                <a:moveTo>
                  <a:pt x="461009" y="667511"/>
                </a:moveTo>
                <a:lnTo>
                  <a:pt x="16001" y="0"/>
                </a:lnTo>
                <a:lnTo>
                  <a:pt x="0" y="9905"/>
                </a:lnTo>
                <a:lnTo>
                  <a:pt x="438403" y="667511"/>
                </a:lnTo>
                <a:lnTo>
                  <a:pt x="461009" y="667511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678939" y="1474723"/>
            <a:ext cx="77209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17465" algn="l"/>
              </a:tabLst>
            </a:pP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Click here </a:t>
            </a:r>
            <a:r>
              <a:rPr dirty="0" sz="1800">
                <a:solidFill>
                  <a:srgbClr val="003365"/>
                </a:solidFill>
                <a:latin typeface="Arial"/>
                <a:cs typeface="Arial"/>
              </a:rPr>
              <a:t>to</a:t>
            </a:r>
            <a:r>
              <a:rPr dirty="0" sz="1800" spc="3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03365"/>
                </a:solidFill>
                <a:latin typeface="Arial"/>
                <a:cs typeface="Arial"/>
              </a:rPr>
              <a:t>start</a:t>
            </a:r>
            <a:r>
              <a:rPr dirty="0" sz="1800" spc="1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Simulink	Choose Current</a:t>
            </a:r>
            <a:r>
              <a:rPr dirty="0" sz="1800" spc="-2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Directory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241477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28800" y="2415539"/>
            <a:ext cx="6239255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303007" y="2415539"/>
            <a:ext cx="558800" cy="492759"/>
          </a:xfrm>
          <a:custGeom>
            <a:avLst/>
            <a:gdLst/>
            <a:ahLst/>
            <a:cxnLst/>
            <a:rect l="l" t="t" r="r" b="b"/>
            <a:pathLst>
              <a:path w="558800" h="492760">
                <a:moveTo>
                  <a:pt x="140893" y="0"/>
                </a:moveTo>
                <a:lnTo>
                  <a:pt x="98859" y="0"/>
                </a:lnTo>
                <a:lnTo>
                  <a:pt x="87369" y="9453"/>
                </a:lnTo>
                <a:lnTo>
                  <a:pt x="41146" y="67323"/>
                </a:lnTo>
                <a:lnTo>
                  <a:pt x="23502" y="102465"/>
                </a:lnTo>
                <a:lnTo>
                  <a:pt x="10136" y="141746"/>
                </a:lnTo>
                <a:lnTo>
                  <a:pt x="1523" y="185165"/>
                </a:lnTo>
                <a:lnTo>
                  <a:pt x="0" y="199643"/>
                </a:lnTo>
                <a:lnTo>
                  <a:pt x="0" y="228599"/>
                </a:lnTo>
                <a:lnTo>
                  <a:pt x="3048" y="256793"/>
                </a:lnTo>
                <a:lnTo>
                  <a:pt x="13907" y="298849"/>
                </a:lnTo>
                <a:lnTo>
                  <a:pt x="25146" y="327010"/>
                </a:lnTo>
                <a:lnTo>
                  <a:pt x="25146" y="213359"/>
                </a:lnTo>
                <a:lnTo>
                  <a:pt x="26670" y="187451"/>
                </a:lnTo>
                <a:lnTo>
                  <a:pt x="35498" y="145231"/>
                </a:lnTo>
                <a:lnTo>
                  <a:pt x="49142" y="107393"/>
                </a:lnTo>
                <a:lnTo>
                  <a:pt x="88804" y="44799"/>
                </a:lnTo>
                <a:lnTo>
                  <a:pt x="113783" y="20014"/>
                </a:lnTo>
                <a:lnTo>
                  <a:pt x="140893" y="0"/>
                </a:lnTo>
                <a:close/>
              </a:path>
              <a:path w="558800" h="492760">
                <a:moveTo>
                  <a:pt x="533400" y="328795"/>
                </a:moveTo>
                <a:lnTo>
                  <a:pt x="533400" y="214121"/>
                </a:lnTo>
                <a:lnTo>
                  <a:pt x="532638" y="227075"/>
                </a:lnTo>
                <a:lnTo>
                  <a:pt x="525851" y="270689"/>
                </a:lnTo>
                <a:lnTo>
                  <a:pt x="513699" y="310010"/>
                </a:lnTo>
                <a:lnTo>
                  <a:pt x="496752" y="345010"/>
                </a:lnTo>
                <a:lnTo>
                  <a:pt x="450755" y="401940"/>
                </a:lnTo>
                <a:lnTo>
                  <a:pt x="392429" y="441257"/>
                </a:lnTo>
                <a:lnTo>
                  <a:pt x="326340" y="462740"/>
                </a:lnTo>
                <a:lnTo>
                  <a:pt x="291812" y="466724"/>
                </a:lnTo>
                <a:lnTo>
                  <a:pt x="257056" y="466167"/>
                </a:lnTo>
                <a:lnTo>
                  <a:pt x="189144" y="451318"/>
                </a:lnTo>
                <a:lnTo>
                  <a:pt x="127171" y="417971"/>
                </a:lnTo>
                <a:lnTo>
                  <a:pt x="75704" y="365904"/>
                </a:lnTo>
                <a:lnTo>
                  <a:pt x="55338" y="332782"/>
                </a:lnTo>
                <a:lnTo>
                  <a:pt x="39310" y="294897"/>
                </a:lnTo>
                <a:lnTo>
                  <a:pt x="28194" y="252221"/>
                </a:lnTo>
                <a:lnTo>
                  <a:pt x="25146" y="213359"/>
                </a:lnTo>
                <a:lnTo>
                  <a:pt x="25146" y="327010"/>
                </a:lnTo>
                <a:lnTo>
                  <a:pt x="47902" y="370307"/>
                </a:lnTo>
                <a:lnTo>
                  <a:pt x="95381" y="425118"/>
                </a:lnTo>
                <a:lnTo>
                  <a:pt x="152885" y="463548"/>
                </a:lnTo>
                <a:lnTo>
                  <a:pt x="216952" y="485865"/>
                </a:lnTo>
                <a:lnTo>
                  <a:pt x="284122" y="492335"/>
                </a:lnTo>
                <a:lnTo>
                  <a:pt x="317790" y="489712"/>
                </a:lnTo>
                <a:lnTo>
                  <a:pt x="383128" y="472915"/>
                </a:lnTo>
                <a:lnTo>
                  <a:pt x="442919" y="440940"/>
                </a:lnTo>
                <a:lnTo>
                  <a:pt x="493702" y="394054"/>
                </a:lnTo>
                <a:lnTo>
                  <a:pt x="532018" y="332525"/>
                </a:lnTo>
                <a:lnTo>
                  <a:pt x="533400" y="328795"/>
                </a:lnTo>
                <a:close/>
              </a:path>
              <a:path w="558800" h="492760">
                <a:moveTo>
                  <a:pt x="558546" y="213359"/>
                </a:moveTo>
                <a:lnTo>
                  <a:pt x="558546" y="198881"/>
                </a:lnTo>
                <a:lnTo>
                  <a:pt x="557022" y="185165"/>
                </a:lnTo>
                <a:lnTo>
                  <a:pt x="548411" y="141788"/>
                </a:lnTo>
                <a:lnTo>
                  <a:pt x="535046" y="102537"/>
                </a:lnTo>
                <a:lnTo>
                  <a:pt x="517403" y="67414"/>
                </a:lnTo>
                <a:lnTo>
                  <a:pt x="471183" y="9555"/>
                </a:lnTo>
                <a:lnTo>
                  <a:pt x="459572" y="0"/>
                </a:lnTo>
                <a:lnTo>
                  <a:pt x="416354" y="0"/>
                </a:lnTo>
                <a:lnTo>
                  <a:pt x="428476" y="7430"/>
                </a:lnTo>
                <a:lnTo>
                  <a:pt x="455007" y="29371"/>
                </a:lnTo>
                <a:lnTo>
                  <a:pt x="498623" y="85716"/>
                </a:lnTo>
                <a:lnTo>
                  <a:pt x="526180" y="158579"/>
                </a:lnTo>
                <a:lnTo>
                  <a:pt x="532638" y="201167"/>
                </a:lnTo>
                <a:lnTo>
                  <a:pt x="533400" y="214121"/>
                </a:lnTo>
                <a:lnTo>
                  <a:pt x="533400" y="328795"/>
                </a:lnTo>
                <a:lnTo>
                  <a:pt x="545419" y="296353"/>
                </a:lnTo>
                <a:lnTo>
                  <a:pt x="554406" y="256620"/>
                </a:lnTo>
                <a:lnTo>
                  <a:pt x="558546" y="213359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40608" y="2426846"/>
            <a:ext cx="558800" cy="557530"/>
          </a:xfrm>
          <a:custGeom>
            <a:avLst/>
            <a:gdLst/>
            <a:ahLst/>
            <a:cxnLst/>
            <a:rect l="l" t="t" r="r" b="b"/>
            <a:pathLst>
              <a:path w="558800" h="557530">
                <a:moveTo>
                  <a:pt x="558546" y="278253"/>
                </a:moveTo>
                <a:lnTo>
                  <a:pt x="558546" y="263775"/>
                </a:lnTo>
                <a:lnTo>
                  <a:pt x="557022" y="250059"/>
                </a:lnTo>
                <a:lnTo>
                  <a:pt x="548411" y="206682"/>
                </a:lnTo>
                <a:lnTo>
                  <a:pt x="535046" y="167431"/>
                </a:lnTo>
                <a:lnTo>
                  <a:pt x="517403" y="132308"/>
                </a:lnTo>
                <a:lnTo>
                  <a:pt x="471183" y="74449"/>
                </a:lnTo>
                <a:lnTo>
                  <a:pt x="413553" y="33107"/>
                </a:lnTo>
                <a:lnTo>
                  <a:pt x="348317" y="8289"/>
                </a:lnTo>
                <a:lnTo>
                  <a:pt x="279277" y="0"/>
                </a:lnTo>
                <a:lnTo>
                  <a:pt x="244520" y="2054"/>
                </a:lnTo>
                <a:lnTo>
                  <a:pt x="176906" y="18565"/>
                </a:lnTo>
                <a:lnTo>
                  <a:pt x="114996" y="51617"/>
                </a:lnTo>
                <a:lnTo>
                  <a:pt x="62594" y="101213"/>
                </a:lnTo>
                <a:lnTo>
                  <a:pt x="23502" y="167359"/>
                </a:lnTo>
                <a:lnTo>
                  <a:pt x="10136" y="206639"/>
                </a:lnTo>
                <a:lnTo>
                  <a:pt x="1523" y="250059"/>
                </a:lnTo>
                <a:lnTo>
                  <a:pt x="0" y="264537"/>
                </a:lnTo>
                <a:lnTo>
                  <a:pt x="0" y="293493"/>
                </a:lnTo>
                <a:lnTo>
                  <a:pt x="3048" y="321687"/>
                </a:lnTo>
                <a:lnTo>
                  <a:pt x="13907" y="363743"/>
                </a:lnTo>
                <a:lnTo>
                  <a:pt x="25146" y="391904"/>
                </a:lnTo>
                <a:lnTo>
                  <a:pt x="25146" y="278253"/>
                </a:lnTo>
                <a:lnTo>
                  <a:pt x="26670" y="252345"/>
                </a:lnTo>
                <a:lnTo>
                  <a:pt x="35498" y="210125"/>
                </a:lnTo>
                <a:lnTo>
                  <a:pt x="49142" y="172286"/>
                </a:lnTo>
                <a:lnTo>
                  <a:pt x="88804" y="109693"/>
                </a:lnTo>
                <a:lnTo>
                  <a:pt x="141499" y="64446"/>
                </a:lnTo>
                <a:lnTo>
                  <a:pt x="203071" y="36427"/>
                </a:lnTo>
                <a:lnTo>
                  <a:pt x="269364" y="25518"/>
                </a:lnTo>
                <a:lnTo>
                  <a:pt x="302982" y="26443"/>
                </a:lnTo>
                <a:lnTo>
                  <a:pt x="368563" y="40976"/>
                </a:lnTo>
                <a:lnTo>
                  <a:pt x="428476" y="72323"/>
                </a:lnTo>
                <a:lnTo>
                  <a:pt x="478563" y="120366"/>
                </a:lnTo>
                <a:lnTo>
                  <a:pt x="514669" y="184984"/>
                </a:lnTo>
                <a:lnTo>
                  <a:pt x="526180" y="223473"/>
                </a:lnTo>
                <a:lnTo>
                  <a:pt x="532638" y="266061"/>
                </a:lnTo>
                <a:lnTo>
                  <a:pt x="533400" y="279015"/>
                </a:lnTo>
                <a:lnTo>
                  <a:pt x="533400" y="393689"/>
                </a:lnTo>
                <a:lnTo>
                  <a:pt x="545419" y="361246"/>
                </a:lnTo>
                <a:lnTo>
                  <a:pt x="554406" y="321514"/>
                </a:lnTo>
                <a:lnTo>
                  <a:pt x="558546" y="278253"/>
                </a:lnTo>
                <a:close/>
              </a:path>
              <a:path w="558800" h="557530">
                <a:moveTo>
                  <a:pt x="533400" y="393689"/>
                </a:moveTo>
                <a:lnTo>
                  <a:pt x="533400" y="279015"/>
                </a:lnTo>
                <a:lnTo>
                  <a:pt x="532638" y="291969"/>
                </a:lnTo>
                <a:lnTo>
                  <a:pt x="525851" y="335583"/>
                </a:lnTo>
                <a:lnTo>
                  <a:pt x="513699" y="374904"/>
                </a:lnTo>
                <a:lnTo>
                  <a:pt x="496752" y="409904"/>
                </a:lnTo>
                <a:lnTo>
                  <a:pt x="450755" y="466834"/>
                </a:lnTo>
                <a:lnTo>
                  <a:pt x="392429" y="506151"/>
                </a:lnTo>
                <a:lnTo>
                  <a:pt x="326340" y="527634"/>
                </a:lnTo>
                <a:lnTo>
                  <a:pt x="291812" y="531618"/>
                </a:lnTo>
                <a:lnTo>
                  <a:pt x="257056" y="531061"/>
                </a:lnTo>
                <a:lnTo>
                  <a:pt x="189144" y="516212"/>
                </a:lnTo>
                <a:lnTo>
                  <a:pt x="127171" y="482865"/>
                </a:lnTo>
                <a:lnTo>
                  <a:pt x="75704" y="430798"/>
                </a:lnTo>
                <a:lnTo>
                  <a:pt x="55338" y="397676"/>
                </a:lnTo>
                <a:lnTo>
                  <a:pt x="39310" y="359791"/>
                </a:lnTo>
                <a:lnTo>
                  <a:pt x="28194" y="317115"/>
                </a:lnTo>
                <a:lnTo>
                  <a:pt x="25146" y="278253"/>
                </a:lnTo>
                <a:lnTo>
                  <a:pt x="25146" y="391904"/>
                </a:lnTo>
                <a:lnTo>
                  <a:pt x="47902" y="435201"/>
                </a:lnTo>
                <a:lnTo>
                  <a:pt x="95381" y="490012"/>
                </a:lnTo>
                <a:lnTo>
                  <a:pt x="152885" y="528442"/>
                </a:lnTo>
                <a:lnTo>
                  <a:pt x="216952" y="550759"/>
                </a:lnTo>
                <a:lnTo>
                  <a:pt x="284122" y="557229"/>
                </a:lnTo>
                <a:lnTo>
                  <a:pt x="317790" y="554606"/>
                </a:lnTo>
                <a:lnTo>
                  <a:pt x="383128" y="537809"/>
                </a:lnTo>
                <a:lnTo>
                  <a:pt x="442919" y="505834"/>
                </a:lnTo>
                <a:lnTo>
                  <a:pt x="493702" y="458948"/>
                </a:lnTo>
                <a:lnTo>
                  <a:pt x="532018" y="397419"/>
                </a:lnTo>
                <a:lnTo>
                  <a:pt x="533400" y="393689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78783" y="2415539"/>
            <a:ext cx="34925" cy="28575"/>
          </a:xfrm>
          <a:custGeom>
            <a:avLst/>
            <a:gdLst/>
            <a:ahLst/>
            <a:cxnLst/>
            <a:rect l="l" t="t" r="r" b="b"/>
            <a:pathLst>
              <a:path w="34925" h="28575">
                <a:moveTo>
                  <a:pt x="34798" y="18288"/>
                </a:moveTo>
                <a:lnTo>
                  <a:pt x="22606" y="0"/>
                </a:lnTo>
                <a:lnTo>
                  <a:pt x="0" y="0"/>
                </a:lnTo>
                <a:lnTo>
                  <a:pt x="18796" y="28194"/>
                </a:lnTo>
                <a:lnTo>
                  <a:pt x="34798" y="18288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339394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28800" y="3394709"/>
            <a:ext cx="6239255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7200" y="437311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28800" y="4373879"/>
            <a:ext cx="6239255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7200" y="5352288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28800" y="5353050"/>
            <a:ext cx="6239255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565140" y="4751323"/>
            <a:ext cx="1877060" cy="1245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25">
                <a:solidFill>
                  <a:srgbClr val="003365"/>
                </a:solidFill>
                <a:latin typeface="Arial"/>
                <a:cs typeface="Arial"/>
              </a:rPr>
              <a:t>MATLAB </a:t>
            </a:r>
            <a:r>
              <a:rPr dirty="0" sz="1600" spc="-5">
                <a:solidFill>
                  <a:srgbClr val="003365"/>
                </a:solidFill>
                <a:latin typeface="Arial"/>
                <a:cs typeface="Arial"/>
              </a:rPr>
              <a:t>commands  and scripts can be  executed  interactively in the  “Command</a:t>
            </a:r>
            <a:r>
              <a:rPr dirty="0" sz="1600" spc="-7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03365"/>
                </a:solidFill>
                <a:latin typeface="Arial"/>
                <a:cs typeface="Arial"/>
              </a:rPr>
              <a:t>Window”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7200" y="6331458"/>
            <a:ext cx="9144000" cy="984250"/>
          </a:xfrm>
          <a:custGeom>
            <a:avLst/>
            <a:gdLst/>
            <a:ahLst/>
            <a:cxnLst/>
            <a:rect l="l" t="t" r="r" b="b"/>
            <a:pathLst>
              <a:path w="9144000" h="984250">
                <a:moveTo>
                  <a:pt x="0" y="0"/>
                </a:moveTo>
                <a:lnTo>
                  <a:pt x="0" y="983742"/>
                </a:lnTo>
                <a:lnTo>
                  <a:pt x="9144000" y="98374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28800" y="6332220"/>
            <a:ext cx="6239255" cy="3543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9305290" y="7083764"/>
            <a:ext cx="135890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dirty="0" sz="1200" spc="-5">
                <a:solidFill>
                  <a:srgbClr val="003365"/>
                </a:solidFill>
                <a:latin typeface="Arial"/>
                <a:cs typeface="Arial"/>
              </a:rPr>
              <a:t>2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7526" y="578611"/>
            <a:ext cx="494284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10"/>
              <a:t>Simulink Library</a:t>
            </a:r>
            <a:r>
              <a:rPr dirty="0" sz="3200" spc="-15"/>
              <a:t> </a:t>
            </a:r>
            <a:r>
              <a:rPr dirty="0" sz="3200" spc="-10"/>
              <a:t>Browser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762000" y="1295400"/>
            <a:ext cx="3384803" cy="140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70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2000" y="1436369"/>
            <a:ext cx="3384803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241477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2000" y="2415539"/>
            <a:ext cx="3384803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339394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62000" y="3394709"/>
            <a:ext cx="3384803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345940" y="1473962"/>
            <a:ext cx="4739005" cy="2585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18415" indent="-228600">
              <a:lnSpc>
                <a:spcPct val="100000"/>
              </a:lnSpc>
              <a:spcBef>
                <a:spcPts val="9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Library Browser gives access to various  standard or additional blocks that are 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used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to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build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more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complicated</a:t>
            </a:r>
            <a:r>
              <a:rPr dirty="0" sz="2000" spc="2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03365"/>
                </a:solidFill>
                <a:latin typeface="Arial"/>
                <a:cs typeface="Arial"/>
              </a:rPr>
              <a:t>models</a:t>
            </a:r>
            <a:endParaRPr sz="20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ECEN2060 models will be constructed  using standard Simulink blocks from the  Simulink</a:t>
            </a:r>
            <a:r>
              <a:rPr dirty="0" sz="2000" spc="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library</a:t>
            </a:r>
            <a:endParaRPr sz="2000">
              <a:latin typeface="Arial"/>
              <a:cs typeface="Arial"/>
            </a:endParaRPr>
          </a:p>
          <a:p>
            <a:pPr marL="241300" marR="27178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Click File - New – Model (or Ctrl-N) to  start a new model</a:t>
            </a:r>
            <a:r>
              <a:rPr dirty="0" sz="2000" spc="-1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365"/>
                </a:solidFill>
                <a:latin typeface="Arial"/>
                <a:cs typeface="Arial"/>
              </a:rPr>
              <a:t>window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67200" y="4227576"/>
            <a:ext cx="5105400" cy="1463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437311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62000" y="4373879"/>
            <a:ext cx="3384803" cy="9791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67200" y="4373879"/>
            <a:ext cx="5105400" cy="9791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5352288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62000" y="5353050"/>
            <a:ext cx="3384803" cy="9791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67200" y="5353050"/>
            <a:ext cx="5105399" cy="9791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7200" y="6331458"/>
            <a:ext cx="9144000" cy="984250"/>
          </a:xfrm>
          <a:custGeom>
            <a:avLst/>
            <a:gdLst/>
            <a:ahLst/>
            <a:cxnLst/>
            <a:rect l="l" t="t" r="r" b="b"/>
            <a:pathLst>
              <a:path w="9144000" h="984250">
                <a:moveTo>
                  <a:pt x="0" y="0"/>
                </a:moveTo>
                <a:lnTo>
                  <a:pt x="0" y="983742"/>
                </a:lnTo>
                <a:lnTo>
                  <a:pt x="9144000" y="98374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62000" y="6332220"/>
            <a:ext cx="3384803" cy="9067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267200" y="6332220"/>
            <a:ext cx="5105399" cy="1447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50031" y="7096464"/>
            <a:ext cx="659130" cy="170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25"/>
              </a:lnSpc>
            </a:pPr>
            <a:r>
              <a:rPr dirty="0" sz="1200" spc="-10">
                <a:solidFill>
                  <a:srgbClr val="003365"/>
                </a:solidFill>
                <a:latin typeface="Arial"/>
                <a:cs typeface="Arial"/>
              </a:rPr>
              <a:t>CEN2060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7083764"/>
            <a:ext cx="127000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spc="-5">
                <a:solidFill>
                  <a:srgbClr val="003365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305290" y="7083764"/>
            <a:ext cx="135890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dirty="0" sz="1200" spc="-5">
                <a:solidFill>
                  <a:srgbClr val="003365"/>
                </a:solidFill>
                <a:latin typeface="Arial"/>
                <a:cs typeface="Arial"/>
              </a:rPr>
              <a:t>4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0" y="1403985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 h="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6477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14627" y="1367027"/>
            <a:ext cx="7706359" cy="69850"/>
          </a:xfrm>
          <a:custGeom>
            <a:avLst/>
            <a:gdLst/>
            <a:ahLst/>
            <a:cxnLst/>
            <a:rect l="l" t="t" r="r" b="b"/>
            <a:pathLst>
              <a:path w="7706359" h="69850">
                <a:moveTo>
                  <a:pt x="7706106" y="69342"/>
                </a:moveTo>
                <a:lnTo>
                  <a:pt x="7706106" y="0"/>
                </a:lnTo>
                <a:lnTo>
                  <a:pt x="0" y="0"/>
                </a:lnTo>
                <a:lnTo>
                  <a:pt x="0" y="69342"/>
                </a:lnTo>
                <a:lnTo>
                  <a:pt x="4571" y="69342"/>
                </a:lnTo>
                <a:lnTo>
                  <a:pt x="4571" y="9906"/>
                </a:lnTo>
                <a:lnTo>
                  <a:pt x="9905" y="4572"/>
                </a:lnTo>
                <a:lnTo>
                  <a:pt x="9905" y="9906"/>
                </a:lnTo>
                <a:lnTo>
                  <a:pt x="7696200" y="9906"/>
                </a:lnTo>
                <a:lnTo>
                  <a:pt x="7696200" y="4572"/>
                </a:lnTo>
                <a:lnTo>
                  <a:pt x="7700772" y="9906"/>
                </a:lnTo>
                <a:lnTo>
                  <a:pt x="7700772" y="69342"/>
                </a:lnTo>
                <a:lnTo>
                  <a:pt x="7706106" y="69342"/>
                </a:lnTo>
                <a:close/>
              </a:path>
              <a:path w="7706359" h="69850">
                <a:moveTo>
                  <a:pt x="9905" y="9906"/>
                </a:moveTo>
                <a:lnTo>
                  <a:pt x="9905" y="4572"/>
                </a:lnTo>
                <a:lnTo>
                  <a:pt x="4571" y="9906"/>
                </a:lnTo>
                <a:lnTo>
                  <a:pt x="9905" y="9906"/>
                </a:lnTo>
                <a:close/>
              </a:path>
              <a:path w="7706359" h="69850">
                <a:moveTo>
                  <a:pt x="9905" y="69342"/>
                </a:moveTo>
                <a:lnTo>
                  <a:pt x="9905" y="9906"/>
                </a:lnTo>
                <a:lnTo>
                  <a:pt x="4571" y="9906"/>
                </a:lnTo>
                <a:lnTo>
                  <a:pt x="4571" y="69342"/>
                </a:lnTo>
                <a:lnTo>
                  <a:pt x="9905" y="69342"/>
                </a:lnTo>
                <a:close/>
              </a:path>
              <a:path w="7706359" h="69850">
                <a:moveTo>
                  <a:pt x="7700772" y="9906"/>
                </a:moveTo>
                <a:lnTo>
                  <a:pt x="7696200" y="4572"/>
                </a:lnTo>
                <a:lnTo>
                  <a:pt x="7696200" y="9906"/>
                </a:lnTo>
                <a:lnTo>
                  <a:pt x="7700772" y="9906"/>
                </a:lnTo>
                <a:close/>
              </a:path>
              <a:path w="7706359" h="69850">
                <a:moveTo>
                  <a:pt x="7700772" y="69342"/>
                </a:moveTo>
                <a:lnTo>
                  <a:pt x="7700772" y="9906"/>
                </a:lnTo>
                <a:lnTo>
                  <a:pt x="7696200" y="9906"/>
                </a:lnTo>
                <a:lnTo>
                  <a:pt x="7696200" y="69342"/>
                </a:lnTo>
                <a:lnTo>
                  <a:pt x="7700772" y="69342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6054" y="612902"/>
            <a:ext cx="868489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Constructing and simulating a simple circuit</a:t>
            </a:r>
            <a:r>
              <a:rPr dirty="0" sz="2800" spc="-85"/>
              <a:t> </a:t>
            </a:r>
            <a:r>
              <a:rPr dirty="0" sz="2800"/>
              <a:t>model</a:t>
            </a:r>
            <a:endParaRPr sz="2800"/>
          </a:p>
        </p:txBody>
      </p:sp>
      <p:sp>
        <p:nvSpPr>
          <p:cNvPr id="5" name="object 5"/>
          <p:cNvSpPr/>
          <p:nvPr/>
        </p:nvSpPr>
        <p:spPr>
          <a:xfrm>
            <a:off x="8915400" y="1436369"/>
            <a:ext cx="685800" cy="979169"/>
          </a:xfrm>
          <a:custGeom>
            <a:avLst/>
            <a:gdLst/>
            <a:ahLst/>
            <a:cxnLst/>
            <a:rect l="l" t="t" r="r" b="b"/>
            <a:pathLst>
              <a:path w="685800" h="979169">
                <a:moveTo>
                  <a:pt x="0" y="979170"/>
                </a:moveTo>
                <a:lnTo>
                  <a:pt x="685800" y="979170"/>
                </a:lnTo>
                <a:lnTo>
                  <a:pt x="6858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762000" cy="979169"/>
          </a:xfrm>
          <a:custGeom>
            <a:avLst/>
            <a:gdLst/>
            <a:ahLst/>
            <a:cxnLst/>
            <a:rect l="l" t="t" r="r" b="b"/>
            <a:pathLst>
              <a:path w="762000" h="979169">
                <a:moveTo>
                  <a:pt x="0" y="979170"/>
                </a:moveTo>
                <a:lnTo>
                  <a:pt x="761999" y="979170"/>
                </a:lnTo>
                <a:lnTo>
                  <a:pt x="761999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1958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9905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15781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9905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363216" y="1595376"/>
            <a:ext cx="1149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baseline="-23809" sz="1050" i="1">
                <a:latin typeface="Times New Roman"/>
                <a:cs typeface="Times New Roman"/>
              </a:rPr>
              <a:t>R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05260" y="2190248"/>
            <a:ext cx="253987" cy="2284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32635" y="1853945"/>
            <a:ext cx="0" cy="356235"/>
          </a:xfrm>
          <a:custGeom>
            <a:avLst/>
            <a:gdLst/>
            <a:ahLst/>
            <a:cxnLst/>
            <a:rect l="l" t="t" r="r" b="b"/>
            <a:pathLst>
              <a:path w="0" h="356235">
                <a:moveTo>
                  <a:pt x="0" y="0"/>
                </a:moveTo>
                <a:lnTo>
                  <a:pt x="0" y="355853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51482" y="2295905"/>
            <a:ext cx="49530" cy="34290"/>
          </a:xfrm>
          <a:custGeom>
            <a:avLst/>
            <a:gdLst/>
            <a:ahLst/>
            <a:cxnLst/>
            <a:rect l="l" t="t" r="r" b="b"/>
            <a:pathLst>
              <a:path w="49530" h="34289">
                <a:moveTo>
                  <a:pt x="49530" y="7619"/>
                </a:moveTo>
                <a:lnTo>
                  <a:pt x="49530" y="0"/>
                </a:lnTo>
                <a:lnTo>
                  <a:pt x="35052" y="0"/>
                </a:lnTo>
                <a:lnTo>
                  <a:pt x="0" y="29717"/>
                </a:lnTo>
                <a:lnTo>
                  <a:pt x="6096" y="34289"/>
                </a:lnTo>
                <a:lnTo>
                  <a:pt x="20574" y="19049"/>
                </a:lnTo>
                <a:lnTo>
                  <a:pt x="23622" y="13715"/>
                </a:lnTo>
                <a:lnTo>
                  <a:pt x="27432" y="10667"/>
                </a:lnTo>
                <a:lnTo>
                  <a:pt x="32004" y="9143"/>
                </a:lnTo>
                <a:lnTo>
                  <a:pt x="35052" y="9143"/>
                </a:lnTo>
                <a:lnTo>
                  <a:pt x="4953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01011" y="2295905"/>
            <a:ext cx="57150" cy="50800"/>
          </a:xfrm>
          <a:custGeom>
            <a:avLst/>
            <a:gdLst/>
            <a:ahLst/>
            <a:cxnLst/>
            <a:rect l="l" t="t" r="r" b="b"/>
            <a:pathLst>
              <a:path w="57150" h="50800">
                <a:moveTo>
                  <a:pt x="57150" y="50291"/>
                </a:moveTo>
                <a:lnTo>
                  <a:pt x="57150" y="42671"/>
                </a:lnTo>
                <a:lnTo>
                  <a:pt x="54102" y="42671"/>
                </a:lnTo>
                <a:lnTo>
                  <a:pt x="51053" y="41148"/>
                </a:lnTo>
                <a:lnTo>
                  <a:pt x="47244" y="39623"/>
                </a:lnTo>
                <a:lnTo>
                  <a:pt x="44196" y="38100"/>
                </a:lnTo>
                <a:lnTo>
                  <a:pt x="33528" y="22098"/>
                </a:lnTo>
                <a:lnTo>
                  <a:pt x="19050" y="7619"/>
                </a:lnTo>
                <a:lnTo>
                  <a:pt x="14478" y="4571"/>
                </a:lnTo>
                <a:lnTo>
                  <a:pt x="10668" y="3047"/>
                </a:lnTo>
                <a:lnTo>
                  <a:pt x="4572" y="0"/>
                </a:lnTo>
                <a:lnTo>
                  <a:pt x="0" y="0"/>
                </a:lnTo>
                <a:lnTo>
                  <a:pt x="0" y="7620"/>
                </a:lnTo>
                <a:lnTo>
                  <a:pt x="15805" y="15566"/>
                </a:lnTo>
                <a:lnTo>
                  <a:pt x="27470" y="28879"/>
                </a:lnTo>
                <a:lnTo>
                  <a:pt x="39306" y="42612"/>
                </a:lnTo>
                <a:lnTo>
                  <a:pt x="52577" y="50291"/>
                </a:lnTo>
                <a:lnTo>
                  <a:pt x="57150" y="50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58161" y="2311145"/>
            <a:ext cx="49530" cy="35560"/>
          </a:xfrm>
          <a:custGeom>
            <a:avLst/>
            <a:gdLst/>
            <a:ahLst/>
            <a:cxnLst/>
            <a:rect l="l" t="t" r="r" b="b"/>
            <a:pathLst>
              <a:path w="49530" h="35560">
                <a:moveTo>
                  <a:pt x="49530" y="5334"/>
                </a:moveTo>
                <a:lnTo>
                  <a:pt x="42672" y="0"/>
                </a:lnTo>
                <a:lnTo>
                  <a:pt x="28194" y="17526"/>
                </a:lnTo>
                <a:lnTo>
                  <a:pt x="23622" y="20574"/>
                </a:lnTo>
                <a:lnTo>
                  <a:pt x="19050" y="24384"/>
                </a:lnTo>
                <a:lnTo>
                  <a:pt x="14478" y="25908"/>
                </a:lnTo>
                <a:lnTo>
                  <a:pt x="7620" y="27432"/>
                </a:lnTo>
                <a:lnTo>
                  <a:pt x="0" y="27432"/>
                </a:lnTo>
                <a:lnTo>
                  <a:pt x="0" y="35052"/>
                </a:lnTo>
                <a:lnTo>
                  <a:pt x="9144" y="35052"/>
                </a:lnTo>
                <a:lnTo>
                  <a:pt x="18820" y="33333"/>
                </a:lnTo>
                <a:lnTo>
                  <a:pt x="25522" y="30899"/>
                </a:lnTo>
                <a:lnTo>
                  <a:pt x="31273" y="26540"/>
                </a:lnTo>
                <a:lnTo>
                  <a:pt x="38100" y="19050"/>
                </a:lnTo>
                <a:lnTo>
                  <a:pt x="49530" y="53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714754" y="2241552"/>
            <a:ext cx="16446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6666" sz="1500" spc="-15" i="1">
                <a:latin typeface="Times New Roman"/>
                <a:cs typeface="Times New Roman"/>
              </a:rPr>
              <a:t>v</a:t>
            </a:r>
            <a:r>
              <a:rPr dirty="0" sz="700" spc="-5" i="1">
                <a:latin typeface="Times New Roman"/>
                <a:cs typeface="Times New Roman"/>
              </a:rPr>
              <a:t>ac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32254" y="1860423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5" h="0">
                <a:moveTo>
                  <a:pt x="0" y="0"/>
                </a:moveTo>
                <a:lnTo>
                  <a:pt x="80162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37816" y="1860423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47544" y="1828800"/>
            <a:ext cx="79375" cy="63500"/>
          </a:xfrm>
          <a:custGeom>
            <a:avLst/>
            <a:gdLst/>
            <a:ahLst/>
            <a:cxnLst/>
            <a:rect l="l" t="t" r="r" b="b"/>
            <a:pathLst>
              <a:path w="79375" h="63500">
                <a:moveTo>
                  <a:pt x="79248" y="32003"/>
                </a:moveTo>
                <a:lnTo>
                  <a:pt x="0" y="0"/>
                </a:lnTo>
                <a:lnTo>
                  <a:pt x="0" y="63245"/>
                </a:lnTo>
                <a:lnTo>
                  <a:pt x="79248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833497" y="1853945"/>
            <a:ext cx="0" cy="387985"/>
          </a:xfrm>
          <a:custGeom>
            <a:avLst/>
            <a:gdLst/>
            <a:ahLst/>
            <a:cxnLst/>
            <a:rect l="l" t="t" r="r" b="b"/>
            <a:pathLst>
              <a:path w="0" h="387985">
                <a:moveTo>
                  <a:pt x="0" y="0"/>
                </a:moveTo>
                <a:lnTo>
                  <a:pt x="0" y="387857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88920" y="2236470"/>
            <a:ext cx="89154" cy="1790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591822" y="1862082"/>
            <a:ext cx="1111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Times New Roman"/>
                <a:cs typeface="Times New Roman"/>
              </a:rPr>
              <a:t>+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91822" y="2204975"/>
            <a:ext cx="1358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 i="1">
                <a:latin typeface="Times New Roman"/>
                <a:cs typeface="Times New Roman"/>
              </a:rPr>
              <a:t>v</a:t>
            </a:r>
            <a:r>
              <a:rPr dirty="0" baseline="-23809" sz="1050" i="1">
                <a:latin typeface="Times New Roman"/>
                <a:cs typeface="Times New Roman"/>
              </a:rPr>
              <a:t>R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60140" y="1550923"/>
            <a:ext cx="167576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Circuit</a:t>
            </a:r>
            <a:r>
              <a:rPr dirty="0" sz="1800" spc="-3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equation: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91639" y="1550923"/>
            <a:ext cx="12928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i="1">
                <a:solidFill>
                  <a:srgbClr val="003365"/>
                </a:solidFill>
                <a:latin typeface="Arial"/>
                <a:cs typeface="Arial"/>
              </a:rPr>
              <a:t>i</a:t>
            </a:r>
            <a:r>
              <a:rPr dirty="0" baseline="-20833" sz="1800" spc="-7" i="1">
                <a:solidFill>
                  <a:srgbClr val="003365"/>
                </a:solidFill>
                <a:latin typeface="Arial"/>
                <a:cs typeface="Arial"/>
              </a:rPr>
              <a:t>R </a:t>
            </a:r>
            <a:r>
              <a:rPr dirty="0" sz="1800">
                <a:solidFill>
                  <a:srgbClr val="003365"/>
                </a:solidFill>
                <a:latin typeface="Arial"/>
                <a:cs typeface="Arial"/>
              </a:rPr>
              <a:t>=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(1/</a:t>
            </a:r>
            <a:r>
              <a:rPr dirty="0" sz="1800" spc="-5" i="1">
                <a:solidFill>
                  <a:srgbClr val="003365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)</a:t>
            </a:r>
            <a:r>
              <a:rPr dirty="0" sz="1800" spc="-24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800" spc="-5" i="1">
                <a:solidFill>
                  <a:srgbClr val="003365"/>
                </a:solidFill>
                <a:latin typeface="Arial"/>
                <a:cs typeface="Arial"/>
              </a:rPr>
              <a:t>v</a:t>
            </a:r>
            <a:r>
              <a:rPr dirty="0" baseline="-20833" sz="1800" spc="-7" i="1">
                <a:solidFill>
                  <a:srgbClr val="003365"/>
                </a:solidFill>
                <a:latin typeface="Arial"/>
                <a:cs typeface="Arial"/>
              </a:rPr>
              <a:t>ac</a:t>
            </a:r>
            <a:endParaRPr baseline="-20833"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07740" y="2236723"/>
            <a:ext cx="95376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Simulink: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481828" y="1905000"/>
            <a:ext cx="233679" cy="308610"/>
          </a:xfrm>
          <a:custGeom>
            <a:avLst/>
            <a:gdLst/>
            <a:ahLst/>
            <a:cxnLst/>
            <a:rect l="l" t="t" r="r" b="b"/>
            <a:pathLst>
              <a:path w="233679" h="308610">
                <a:moveTo>
                  <a:pt x="192811" y="64979"/>
                </a:moveTo>
                <a:lnTo>
                  <a:pt x="182814" y="57481"/>
                </a:lnTo>
                <a:lnTo>
                  <a:pt x="0" y="300989"/>
                </a:lnTo>
                <a:lnTo>
                  <a:pt x="9906" y="308609"/>
                </a:lnTo>
                <a:lnTo>
                  <a:pt x="192811" y="64979"/>
                </a:lnTo>
                <a:close/>
              </a:path>
              <a:path w="233679" h="308610">
                <a:moveTo>
                  <a:pt x="233172" y="0"/>
                </a:moveTo>
                <a:lnTo>
                  <a:pt x="156971" y="38099"/>
                </a:lnTo>
                <a:lnTo>
                  <a:pt x="182814" y="57481"/>
                </a:lnTo>
                <a:lnTo>
                  <a:pt x="190499" y="47243"/>
                </a:lnTo>
                <a:lnTo>
                  <a:pt x="200405" y="54863"/>
                </a:lnTo>
                <a:lnTo>
                  <a:pt x="200405" y="70675"/>
                </a:lnTo>
                <a:lnTo>
                  <a:pt x="217932" y="83819"/>
                </a:lnTo>
                <a:lnTo>
                  <a:pt x="233172" y="0"/>
                </a:lnTo>
                <a:close/>
              </a:path>
              <a:path w="233679" h="308610">
                <a:moveTo>
                  <a:pt x="200405" y="54863"/>
                </a:moveTo>
                <a:lnTo>
                  <a:pt x="190499" y="47243"/>
                </a:lnTo>
                <a:lnTo>
                  <a:pt x="182814" y="57481"/>
                </a:lnTo>
                <a:lnTo>
                  <a:pt x="192811" y="64979"/>
                </a:lnTo>
                <a:lnTo>
                  <a:pt x="200405" y="54863"/>
                </a:lnTo>
                <a:close/>
              </a:path>
              <a:path w="233679" h="308610">
                <a:moveTo>
                  <a:pt x="200405" y="70675"/>
                </a:moveTo>
                <a:lnTo>
                  <a:pt x="200405" y="54863"/>
                </a:lnTo>
                <a:lnTo>
                  <a:pt x="192811" y="64979"/>
                </a:lnTo>
                <a:lnTo>
                  <a:pt x="200405" y="70675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286500" y="19050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200" y="76199"/>
                </a:moveTo>
                <a:lnTo>
                  <a:pt x="38100" y="0"/>
                </a:lnTo>
                <a:lnTo>
                  <a:pt x="0" y="76199"/>
                </a:lnTo>
                <a:lnTo>
                  <a:pt x="32003" y="76199"/>
                </a:lnTo>
                <a:lnTo>
                  <a:pt x="32003" y="64007"/>
                </a:lnTo>
                <a:lnTo>
                  <a:pt x="44957" y="64007"/>
                </a:lnTo>
                <a:lnTo>
                  <a:pt x="44957" y="76199"/>
                </a:lnTo>
                <a:lnTo>
                  <a:pt x="76200" y="76199"/>
                </a:lnTo>
                <a:close/>
              </a:path>
              <a:path w="76200" h="381000">
                <a:moveTo>
                  <a:pt x="44957" y="76199"/>
                </a:moveTo>
                <a:lnTo>
                  <a:pt x="44957" y="64007"/>
                </a:lnTo>
                <a:lnTo>
                  <a:pt x="32003" y="64007"/>
                </a:lnTo>
                <a:lnTo>
                  <a:pt x="32003" y="76199"/>
                </a:lnTo>
                <a:lnTo>
                  <a:pt x="44957" y="76199"/>
                </a:lnTo>
                <a:close/>
              </a:path>
              <a:path w="76200" h="381000">
                <a:moveTo>
                  <a:pt x="44957" y="380999"/>
                </a:moveTo>
                <a:lnTo>
                  <a:pt x="44957" y="76199"/>
                </a:lnTo>
                <a:lnTo>
                  <a:pt x="32003" y="76199"/>
                </a:lnTo>
                <a:lnTo>
                  <a:pt x="32003" y="380999"/>
                </a:lnTo>
                <a:lnTo>
                  <a:pt x="44957" y="380999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934200" y="1905000"/>
            <a:ext cx="612775" cy="311150"/>
          </a:xfrm>
          <a:custGeom>
            <a:avLst/>
            <a:gdLst/>
            <a:ahLst/>
            <a:cxnLst/>
            <a:rect l="l" t="t" r="r" b="b"/>
            <a:pathLst>
              <a:path w="612775" h="311150">
                <a:moveTo>
                  <a:pt x="85344" y="0"/>
                </a:moveTo>
                <a:lnTo>
                  <a:pt x="0" y="0"/>
                </a:lnTo>
                <a:lnTo>
                  <a:pt x="51816" y="68580"/>
                </a:lnTo>
                <a:lnTo>
                  <a:pt x="54102" y="63904"/>
                </a:lnTo>
                <a:lnTo>
                  <a:pt x="54102" y="34290"/>
                </a:lnTo>
                <a:lnTo>
                  <a:pt x="60198" y="22860"/>
                </a:lnTo>
                <a:lnTo>
                  <a:pt x="71420" y="28479"/>
                </a:lnTo>
                <a:lnTo>
                  <a:pt x="85344" y="0"/>
                </a:lnTo>
                <a:close/>
              </a:path>
              <a:path w="612775" h="311150">
                <a:moveTo>
                  <a:pt x="71420" y="28479"/>
                </a:moveTo>
                <a:lnTo>
                  <a:pt x="60198" y="22860"/>
                </a:lnTo>
                <a:lnTo>
                  <a:pt x="54102" y="34290"/>
                </a:lnTo>
                <a:lnTo>
                  <a:pt x="65736" y="40107"/>
                </a:lnTo>
                <a:lnTo>
                  <a:pt x="71420" y="28479"/>
                </a:lnTo>
                <a:close/>
              </a:path>
              <a:path w="612775" h="311150">
                <a:moveTo>
                  <a:pt x="65736" y="40107"/>
                </a:moveTo>
                <a:lnTo>
                  <a:pt x="54102" y="34290"/>
                </a:lnTo>
                <a:lnTo>
                  <a:pt x="54102" y="63904"/>
                </a:lnTo>
                <a:lnTo>
                  <a:pt x="65736" y="40107"/>
                </a:lnTo>
                <a:close/>
              </a:path>
              <a:path w="612775" h="311150">
                <a:moveTo>
                  <a:pt x="612648" y="299466"/>
                </a:moveTo>
                <a:lnTo>
                  <a:pt x="71420" y="28479"/>
                </a:lnTo>
                <a:lnTo>
                  <a:pt x="65736" y="40107"/>
                </a:lnTo>
                <a:lnTo>
                  <a:pt x="607314" y="310896"/>
                </a:lnTo>
                <a:lnTo>
                  <a:pt x="612648" y="299466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622540" y="2009648"/>
            <a:ext cx="9956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“Sine</a:t>
            </a:r>
            <a:r>
              <a:rPr dirty="0" sz="1400" spc="-8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003365"/>
                </a:solidFill>
                <a:latin typeface="Arial"/>
                <a:cs typeface="Arial"/>
              </a:rPr>
              <a:t>Wave” 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block</a:t>
            </a:r>
            <a:r>
              <a:rPr dirty="0" sz="1400" spc="-4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from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57200" y="241477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219200" y="2414777"/>
            <a:ext cx="7696200" cy="709930"/>
          </a:xfrm>
          <a:custGeom>
            <a:avLst/>
            <a:gdLst/>
            <a:ahLst/>
            <a:cxnLst/>
            <a:rect l="l" t="t" r="r" b="b"/>
            <a:pathLst>
              <a:path w="7696200" h="709930">
                <a:moveTo>
                  <a:pt x="0" y="0"/>
                </a:moveTo>
                <a:lnTo>
                  <a:pt x="0" y="709422"/>
                </a:lnTo>
                <a:lnTo>
                  <a:pt x="7696200" y="709422"/>
                </a:lnTo>
                <a:lnTo>
                  <a:pt x="7696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214627" y="2415539"/>
            <a:ext cx="7706359" cy="714375"/>
          </a:xfrm>
          <a:custGeom>
            <a:avLst/>
            <a:gdLst/>
            <a:ahLst/>
            <a:cxnLst/>
            <a:rect l="l" t="t" r="r" b="b"/>
            <a:pathLst>
              <a:path w="7706359" h="714375">
                <a:moveTo>
                  <a:pt x="9906" y="704088"/>
                </a:moveTo>
                <a:lnTo>
                  <a:pt x="9906" y="0"/>
                </a:lnTo>
                <a:lnTo>
                  <a:pt x="0" y="0"/>
                </a:lnTo>
                <a:lnTo>
                  <a:pt x="0" y="713994"/>
                </a:lnTo>
                <a:lnTo>
                  <a:pt x="4572" y="713994"/>
                </a:lnTo>
                <a:lnTo>
                  <a:pt x="4572" y="704088"/>
                </a:lnTo>
                <a:lnTo>
                  <a:pt x="9906" y="704088"/>
                </a:lnTo>
                <a:close/>
              </a:path>
              <a:path w="7706359" h="714375">
                <a:moveTo>
                  <a:pt x="7700772" y="704088"/>
                </a:moveTo>
                <a:lnTo>
                  <a:pt x="4572" y="704088"/>
                </a:lnTo>
                <a:lnTo>
                  <a:pt x="9906" y="708660"/>
                </a:lnTo>
                <a:lnTo>
                  <a:pt x="9905" y="713994"/>
                </a:lnTo>
                <a:lnTo>
                  <a:pt x="7696200" y="713994"/>
                </a:lnTo>
                <a:lnTo>
                  <a:pt x="7696200" y="708660"/>
                </a:lnTo>
                <a:lnTo>
                  <a:pt x="7700772" y="704088"/>
                </a:lnTo>
                <a:close/>
              </a:path>
              <a:path w="7706359" h="714375">
                <a:moveTo>
                  <a:pt x="9905" y="713994"/>
                </a:moveTo>
                <a:lnTo>
                  <a:pt x="9906" y="708660"/>
                </a:lnTo>
                <a:lnTo>
                  <a:pt x="4572" y="704088"/>
                </a:lnTo>
                <a:lnTo>
                  <a:pt x="4572" y="713994"/>
                </a:lnTo>
                <a:lnTo>
                  <a:pt x="9905" y="713994"/>
                </a:lnTo>
                <a:close/>
              </a:path>
              <a:path w="7706359" h="714375">
                <a:moveTo>
                  <a:pt x="7706106" y="713994"/>
                </a:moveTo>
                <a:lnTo>
                  <a:pt x="7706106" y="0"/>
                </a:lnTo>
                <a:lnTo>
                  <a:pt x="7696200" y="0"/>
                </a:lnTo>
                <a:lnTo>
                  <a:pt x="7696200" y="704088"/>
                </a:lnTo>
                <a:lnTo>
                  <a:pt x="7700772" y="704088"/>
                </a:lnTo>
                <a:lnTo>
                  <a:pt x="7700772" y="713994"/>
                </a:lnTo>
                <a:lnTo>
                  <a:pt x="7706106" y="713994"/>
                </a:lnTo>
                <a:close/>
              </a:path>
              <a:path w="7706359" h="714375">
                <a:moveTo>
                  <a:pt x="7700772" y="713994"/>
                </a:moveTo>
                <a:lnTo>
                  <a:pt x="7700772" y="704088"/>
                </a:lnTo>
                <a:lnTo>
                  <a:pt x="7696200" y="708660"/>
                </a:lnTo>
                <a:lnTo>
                  <a:pt x="7696200" y="713994"/>
                </a:lnTo>
                <a:lnTo>
                  <a:pt x="7700772" y="713994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977265" y="2415540"/>
            <a:ext cx="110489" cy="16510"/>
          </a:xfrm>
          <a:custGeom>
            <a:avLst/>
            <a:gdLst/>
            <a:ahLst/>
            <a:cxnLst/>
            <a:rect l="l" t="t" r="r" b="b"/>
            <a:pathLst>
              <a:path w="110489" h="16510">
                <a:moveTo>
                  <a:pt x="0" y="0"/>
                </a:moveTo>
                <a:lnTo>
                  <a:pt x="10446" y="7036"/>
                </a:lnTo>
                <a:lnTo>
                  <a:pt x="54988" y="16001"/>
                </a:lnTo>
                <a:lnTo>
                  <a:pt x="99529" y="7036"/>
                </a:lnTo>
                <a:lnTo>
                  <a:pt x="109976" y="0"/>
                </a:lnTo>
              </a:path>
            </a:pathLst>
          </a:custGeom>
          <a:ln w="253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032635" y="2425445"/>
            <a:ext cx="0" cy="356235"/>
          </a:xfrm>
          <a:custGeom>
            <a:avLst/>
            <a:gdLst/>
            <a:ahLst/>
            <a:cxnLst/>
            <a:rect l="l" t="t" r="r" b="b"/>
            <a:pathLst>
              <a:path w="0" h="356235">
                <a:moveTo>
                  <a:pt x="0" y="0"/>
                </a:moveTo>
                <a:lnTo>
                  <a:pt x="0" y="355853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032254" y="2774823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5" h="0">
                <a:moveTo>
                  <a:pt x="0" y="0"/>
                </a:moveTo>
                <a:lnTo>
                  <a:pt x="80162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833497" y="2415539"/>
            <a:ext cx="0" cy="365760"/>
          </a:xfrm>
          <a:custGeom>
            <a:avLst/>
            <a:gdLst/>
            <a:ahLst/>
            <a:cxnLst/>
            <a:rect l="l" t="t" r="r" b="b"/>
            <a:pathLst>
              <a:path w="0" h="365760">
                <a:moveTo>
                  <a:pt x="0" y="0"/>
                </a:moveTo>
                <a:lnTo>
                  <a:pt x="0" y="36576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591816" y="2545590"/>
            <a:ext cx="952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Symbol"/>
                <a:cs typeface="Symbol"/>
              </a:rPr>
              <a:t>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25777" y="2546352"/>
            <a:ext cx="9969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M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48064" y="2471678"/>
            <a:ext cx="5111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Times New Roman"/>
                <a:cs typeface="Times New Roman"/>
              </a:rPr>
              <a:t>V = </a:t>
            </a:r>
            <a:r>
              <a:rPr dirty="0" sz="1000">
                <a:latin typeface="Times New Roman"/>
                <a:cs typeface="Times New Roman"/>
              </a:rPr>
              <a:t>1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V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97377" y="2128773"/>
            <a:ext cx="281940" cy="4064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00"/>
              </a:spcBef>
            </a:pPr>
            <a:r>
              <a:rPr dirty="0" sz="1000" i="1">
                <a:latin typeface="Times New Roman"/>
                <a:cs typeface="Times New Roman"/>
              </a:rPr>
              <a:t>R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 spc="-5">
                <a:latin typeface="Times New Roman"/>
                <a:cs typeface="Times New Roman"/>
              </a:rPr>
              <a:t>10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107940" y="2289301"/>
            <a:ext cx="52006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output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14128" y="2365501"/>
            <a:ext cx="864869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72085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“Gain”  Block</a:t>
            </a:r>
            <a:r>
              <a:rPr dirty="0" sz="1400" spc="-7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from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677903" y="2792216"/>
            <a:ext cx="13373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Math</a:t>
            </a:r>
            <a:r>
              <a:rPr dirty="0" sz="1400" spc="-6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Operations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22529" y="2436360"/>
            <a:ext cx="67881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Sources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57200" y="339394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4400" y="3441953"/>
            <a:ext cx="3733800" cy="9319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257800" y="3441953"/>
            <a:ext cx="3790950" cy="9319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57200" y="437311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14400" y="4373879"/>
            <a:ext cx="3733800" cy="8458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562100" y="4661153"/>
            <a:ext cx="76200" cy="692150"/>
          </a:xfrm>
          <a:custGeom>
            <a:avLst/>
            <a:gdLst/>
            <a:ahLst/>
            <a:cxnLst/>
            <a:rect l="l" t="t" r="r" b="b"/>
            <a:pathLst>
              <a:path w="76200" h="69215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2003" y="76200"/>
                </a:lnTo>
                <a:lnTo>
                  <a:pt x="32003" y="63246"/>
                </a:lnTo>
                <a:lnTo>
                  <a:pt x="44957" y="63246"/>
                </a:lnTo>
                <a:lnTo>
                  <a:pt x="44957" y="76200"/>
                </a:lnTo>
                <a:lnTo>
                  <a:pt x="76200" y="76200"/>
                </a:lnTo>
                <a:close/>
              </a:path>
              <a:path w="76200" h="692150">
                <a:moveTo>
                  <a:pt x="44957" y="76200"/>
                </a:moveTo>
                <a:lnTo>
                  <a:pt x="44957" y="63246"/>
                </a:lnTo>
                <a:lnTo>
                  <a:pt x="32003" y="63246"/>
                </a:lnTo>
                <a:lnTo>
                  <a:pt x="32003" y="76200"/>
                </a:lnTo>
                <a:lnTo>
                  <a:pt x="44957" y="76200"/>
                </a:lnTo>
                <a:close/>
              </a:path>
              <a:path w="76200" h="692150">
                <a:moveTo>
                  <a:pt x="44957" y="691896"/>
                </a:moveTo>
                <a:lnTo>
                  <a:pt x="44957" y="76200"/>
                </a:lnTo>
                <a:lnTo>
                  <a:pt x="32003" y="76200"/>
                </a:lnTo>
                <a:lnTo>
                  <a:pt x="32003" y="691896"/>
                </a:lnTo>
                <a:lnTo>
                  <a:pt x="44957" y="691896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552700" y="4661153"/>
            <a:ext cx="76200" cy="692150"/>
          </a:xfrm>
          <a:custGeom>
            <a:avLst/>
            <a:gdLst/>
            <a:ahLst/>
            <a:cxnLst/>
            <a:rect l="l" t="t" r="r" b="b"/>
            <a:pathLst>
              <a:path w="76200" h="69215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2004" y="76200"/>
                </a:lnTo>
                <a:lnTo>
                  <a:pt x="32004" y="63246"/>
                </a:lnTo>
                <a:lnTo>
                  <a:pt x="44958" y="63246"/>
                </a:lnTo>
                <a:lnTo>
                  <a:pt x="44958" y="76200"/>
                </a:lnTo>
                <a:lnTo>
                  <a:pt x="76200" y="76200"/>
                </a:lnTo>
                <a:close/>
              </a:path>
              <a:path w="76200" h="692150">
                <a:moveTo>
                  <a:pt x="44958" y="76200"/>
                </a:moveTo>
                <a:lnTo>
                  <a:pt x="44958" y="63246"/>
                </a:lnTo>
                <a:lnTo>
                  <a:pt x="32004" y="63246"/>
                </a:lnTo>
                <a:lnTo>
                  <a:pt x="32004" y="76200"/>
                </a:lnTo>
                <a:lnTo>
                  <a:pt x="44958" y="76200"/>
                </a:lnTo>
                <a:close/>
              </a:path>
              <a:path w="76200" h="692150">
                <a:moveTo>
                  <a:pt x="44958" y="691896"/>
                </a:moveTo>
                <a:lnTo>
                  <a:pt x="44958" y="76200"/>
                </a:lnTo>
                <a:lnTo>
                  <a:pt x="32004" y="76200"/>
                </a:lnTo>
                <a:lnTo>
                  <a:pt x="32004" y="691896"/>
                </a:lnTo>
                <a:lnTo>
                  <a:pt x="44958" y="691896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563111" y="4661153"/>
            <a:ext cx="198755" cy="692150"/>
          </a:xfrm>
          <a:custGeom>
            <a:avLst/>
            <a:gdLst/>
            <a:ahLst/>
            <a:cxnLst/>
            <a:rect l="l" t="t" r="r" b="b"/>
            <a:pathLst>
              <a:path w="198754" h="692150">
                <a:moveTo>
                  <a:pt x="73913" y="64770"/>
                </a:moveTo>
                <a:lnTo>
                  <a:pt x="18287" y="0"/>
                </a:lnTo>
                <a:lnTo>
                  <a:pt x="0" y="83058"/>
                </a:lnTo>
                <a:lnTo>
                  <a:pt x="28193" y="76082"/>
                </a:lnTo>
                <a:lnTo>
                  <a:pt x="28193" y="63246"/>
                </a:lnTo>
                <a:lnTo>
                  <a:pt x="40385" y="60198"/>
                </a:lnTo>
                <a:lnTo>
                  <a:pt x="43418" y="72315"/>
                </a:lnTo>
                <a:lnTo>
                  <a:pt x="73913" y="64770"/>
                </a:lnTo>
                <a:close/>
              </a:path>
              <a:path w="198754" h="692150">
                <a:moveTo>
                  <a:pt x="43418" y="72315"/>
                </a:moveTo>
                <a:lnTo>
                  <a:pt x="40385" y="60198"/>
                </a:lnTo>
                <a:lnTo>
                  <a:pt x="28193" y="63246"/>
                </a:lnTo>
                <a:lnTo>
                  <a:pt x="31208" y="75336"/>
                </a:lnTo>
                <a:lnTo>
                  <a:pt x="43418" y="72315"/>
                </a:lnTo>
                <a:close/>
              </a:path>
              <a:path w="198754" h="692150">
                <a:moveTo>
                  <a:pt x="31208" y="75336"/>
                </a:moveTo>
                <a:lnTo>
                  <a:pt x="28193" y="63246"/>
                </a:lnTo>
                <a:lnTo>
                  <a:pt x="28193" y="76082"/>
                </a:lnTo>
                <a:lnTo>
                  <a:pt x="31208" y="75336"/>
                </a:lnTo>
                <a:close/>
              </a:path>
              <a:path w="198754" h="692150">
                <a:moveTo>
                  <a:pt x="198451" y="691896"/>
                </a:moveTo>
                <a:lnTo>
                  <a:pt x="43418" y="72315"/>
                </a:lnTo>
                <a:lnTo>
                  <a:pt x="31208" y="75336"/>
                </a:lnTo>
                <a:lnTo>
                  <a:pt x="184935" y="691896"/>
                </a:lnTo>
                <a:lnTo>
                  <a:pt x="198451" y="691896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257800" y="4373879"/>
            <a:ext cx="3790950" cy="8747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57200" y="5352288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600580" y="5353050"/>
            <a:ext cx="0" cy="222885"/>
          </a:xfrm>
          <a:custGeom>
            <a:avLst/>
            <a:gdLst/>
            <a:ahLst/>
            <a:cxnLst/>
            <a:rect l="l" t="t" r="r" b="b"/>
            <a:pathLst>
              <a:path w="0" h="222885">
                <a:moveTo>
                  <a:pt x="0" y="0"/>
                </a:moveTo>
                <a:lnTo>
                  <a:pt x="0" y="222503"/>
                </a:lnTo>
              </a:path>
            </a:pathLst>
          </a:custGeom>
          <a:ln w="12953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591180" y="5353050"/>
            <a:ext cx="0" cy="222885"/>
          </a:xfrm>
          <a:custGeom>
            <a:avLst/>
            <a:gdLst/>
            <a:ahLst/>
            <a:cxnLst/>
            <a:rect l="l" t="t" r="r" b="b"/>
            <a:pathLst>
              <a:path w="0" h="222885">
                <a:moveTo>
                  <a:pt x="0" y="0"/>
                </a:moveTo>
                <a:lnTo>
                  <a:pt x="0" y="222503"/>
                </a:lnTo>
              </a:path>
            </a:pathLst>
          </a:custGeom>
          <a:ln w="12954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748047" y="5353050"/>
            <a:ext cx="69215" cy="224154"/>
          </a:xfrm>
          <a:custGeom>
            <a:avLst/>
            <a:gdLst/>
            <a:ahLst/>
            <a:cxnLst/>
            <a:rect l="l" t="t" r="r" b="b"/>
            <a:pathLst>
              <a:path w="69214" h="224154">
                <a:moveTo>
                  <a:pt x="68810" y="220979"/>
                </a:moveTo>
                <a:lnTo>
                  <a:pt x="13516" y="0"/>
                </a:lnTo>
                <a:lnTo>
                  <a:pt x="0" y="0"/>
                </a:lnTo>
                <a:lnTo>
                  <a:pt x="55856" y="224027"/>
                </a:lnTo>
                <a:lnTo>
                  <a:pt x="68810" y="220979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57200" y="6331458"/>
            <a:ext cx="9144000" cy="984250"/>
          </a:xfrm>
          <a:custGeom>
            <a:avLst/>
            <a:gdLst/>
            <a:ahLst/>
            <a:cxnLst/>
            <a:rect l="l" t="t" r="r" b="b"/>
            <a:pathLst>
              <a:path w="9144000" h="984250">
                <a:moveTo>
                  <a:pt x="0" y="0"/>
                </a:moveTo>
                <a:lnTo>
                  <a:pt x="0" y="983742"/>
                </a:lnTo>
                <a:lnTo>
                  <a:pt x="9144000" y="98374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716532" y="5575046"/>
            <a:ext cx="134239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28067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Drag an</a:t>
            </a:r>
            <a:r>
              <a:rPr dirty="0" sz="1400" spc="-8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drop  Sine </a:t>
            </a:r>
            <a:r>
              <a:rPr dirty="0" sz="1400" spc="-20">
                <a:solidFill>
                  <a:srgbClr val="003365"/>
                </a:solidFill>
                <a:latin typeface="Arial"/>
                <a:cs typeface="Arial"/>
              </a:rPr>
              <a:t>Wave</a:t>
            </a:r>
            <a:r>
              <a:rPr dirty="0" sz="1400" spc="-6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block  from Sources</a:t>
            </a:r>
            <a:r>
              <a:rPr dirty="0" sz="1400" spc="-6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in</a:t>
            </a:r>
            <a:endParaRPr sz="1400">
              <a:latin typeface="Arial"/>
              <a:cs typeface="Arial"/>
            </a:endParaRPr>
          </a:p>
          <a:p>
            <a:pPr marL="490220">
              <a:lnSpc>
                <a:spcPct val="100000"/>
              </a:lnSpc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the</a:t>
            </a:r>
            <a:r>
              <a:rPr dirty="0" sz="1400" spc="-6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Library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64" name="object 6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60" name="object 60"/>
          <p:cNvSpPr txBox="1"/>
          <p:nvPr/>
        </p:nvSpPr>
        <p:spPr>
          <a:xfrm>
            <a:off x="2229106" y="5575046"/>
            <a:ext cx="133794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Drag an drop  Gain block from  Math</a:t>
            </a:r>
            <a:r>
              <a:rPr dirty="0" sz="1400" spc="-7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Operations  in the</a:t>
            </a:r>
            <a:r>
              <a:rPr dirty="0" sz="1400" spc="-4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Library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736340" y="5575046"/>
            <a:ext cx="134747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Drag an drop  Scope block  from Sinks in</a:t>
            </a:r>
            <a:r>
              <a:rPr dirty="0" sz="1400" spc="-7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the  Library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88940" y="5349494"/>
            <a:ext cx="3661410" cy="1625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Connect block inputs and outputs according to  the circuit</a:t>
            </a:r>
            <a:r>
              <a:rPr dirty="0" sz="1400" spc="-4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equation</a:t>
            </a:r>
            <a:endParaRPr sz="1400">
              <a:latin typeface="Arial"/>
              <a:cs typeface="Arial"/>
            </a:endParaRPr>
          </a:p>
          <a:p>
            <a:pPr marL="12700" marR="378460">
              <a:lnSpc>
                <a:spcPct val="100000"/>
              </a:lnSpc>
              <a:spcBef>
                <a:spcPts val="420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Double-click a block to change parameter  values</a:t>
            </a:r>
            <a:endParaRPr sz="1400">
              <a:latin typeface="Arial"/>
              <a:cs typeface="Arial"/>
            </a:endParaRPr>
          </a:p>
          <a:p>
            <a:pPr marL="12700" marR="17145">
              <a:lnSpc>
                <a:spcPct val="100000"/>
              </a:lnSpc>
              <a:spcBef>
                <a:spcPts val="420"/>
              </a:spcBef>
            </a:pPr>
            <a:r>
              <a:rPr dirty="0" sz="1400" spc="-85">
                <a:solidFill>
                  <a:srgbClr val="003365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better document the model, double-click on  the block name or on the connection line to  change block and signal names as</a:t>
            </a:r>
            <a:r>
              <a:rPr dirty="0" sz="1400" spc="-6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desired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054" y="612902"/>
            <a:ext cx="868489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Constructing and simulating a simple circuit</a:t>
            </a:r>
            <a:r>
              <a:rPr dirty="0" sz="2800" spc="-85"/>
              <a:t> </a:t>
            </a:r>
            <a:r>
              <a:rPr dirty="0" sz="2800"/>
              <a:t>model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70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66800" y="1898904"/>
            <a:ext cx="5334000" cy="516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59228" y="2271288"/>
            <a:ext cx="569595" cy="144780"/>
          </a:xfrm>
          <a:custGeom>
            <a:avLst/>
            <a:gdLst/>
            <a:ahLst/>
            <a:cxnLst/>
            <a:rect l="l" t="t" r="r" b="b"/>
            <a:pathLst>
              <a:path w="569595" h="144780">
                <a:moveTo>
                  <a:pt x="569299" y="144251"/>
                </a:moveTo>
                <a:lnTo>
                  <a:pt x="535534" y="103055"/>
                </a:lnTo>
                <a:lnTo>
                  <a:pt x="480818" y="57957"/>
                </a:lnTo>
                <a:lnTo>
                  <a:pt x="419231" y="25750"/>
                </a:lnTo>
                <a:lnTo>
                  <a:pt x="353065" y="6431"/>
                </a:lnTo>
                <a:lnTo>
                  <a:pt x="284609" y="0"/>
                </a:lnTo>
                <a:lnTo>
                  <a:pt x="250239" y="1616"/>
                </a:lnTo>
                <a:lnTo>
                  <a:pt x="182645" y="14513"/>
                </a:lnTo>
                <a:lnTo>
                  <a:pt x="118489" y="40293"/>
                </a:lnTo>
                <a:lnTo>
                  <a:pt x="60061" y="78955"/>
                </a:lnTo>
                <a:lnTo>
                  <a:pt x="9653" y="130498"/>
                </a:lnTo>
                <a:lnTo>
                  <a:pt x="0" y="144251"/>
                </a:lnTo>
                <a:lnTo>
                  <a:pt x="23386" y="144251"/>
                </a:lnTo>
                <a:lnTo>
                  <a:pt x="31002" y="134049"/>
                </a:lnTo>
                <a:lnTo>
                  <a:pt x="55819" y="107771"/>
                </a:lnTo>
                <a:lnTo>
                  <a:pt x="112064" y="65500"/>
                </a:lnTo>
                <a:lnTo>
                  <a:pt x="174990" y="36883"/>
                </a:lnTo>
                <a:lnTo>
                  <a:pt x="242032" y="21847"/>
                </a:lnTo>
                <a:lnTo>
                  <a:pt x="276295" y="19400"/>
                </a:lnTo>
                <a:lnTo>
                  <a:pt x="310626" y="20321"/>
                </a:lnTo>
                <a:lnTo>
                  <a:pt x="378209" y="32234"/>
                </a:lnTo>
                <a:lnTo>
                  <a:pt x="442216" y="57513"/>
                </a:lnTo>
                <a:lnTo>
                  <a:pt x="500085" y="96086"/>
                </a:lnTo>
                <a:lnTo>
                  <a:pt x="546175" y="144251"/>
                </a:lnTo>
                <a:lnTo>
                  <a:pt x="569299" y="144251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95138" y="1712214"/>
            <a:ext cx="424815" cy="616585"/>
          </a:xfrm>
          <a:custGeom>
            <a:avLst/>
            <a:gdLst/>
            <a:ahLst/>
            <a:cxnLst/>
            <a:rect l="l" t="t" r="r" b="b"/>
            <a:pathLst>
              <a:path w="424814" h="616585">
                <a:moveTo>
                  <a:pt x="424434" y="5334"/>
                </a:moveTo>
                <a:lnTo>
                  <a:pt x="416052" y="0"/>
                </a:lnTo>
                <a:lnTo>
                  <a:pt x="0" y="611124"/>
                </a:lnTo>
                <a:lnTo>
                  <a:pt x="8382" y="616458"/>
                </a:lnTo>
                <a:lnTo>
                  <a:pt x="424434" y="5334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488932" y="1285748"/>
            <a:ext cx="283273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35">
                <a:solidFill>
                  <a:srgbClr val="003365"/>
                </a:solidFill>
                <a:latin typeface="Arial"/>
                <a:cs typeface="Arial"/>
              </a:rPr>
              <a:t>Total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simulation time (10 seconds in  this example) can be changed</a:t>
            </a:r>
            <a:r>
              <a:rPr dirty="0" sz="1400" spc="-7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here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34790" y="1788414"/>
            <a:ext cx="455295" cy="627380"/>
          </a:xfrm>
          <a:custGeom>
            <a:avLst/>
            <a:gdLst/>
            <a:ahLst/>
            <a:cxnLst/>
            <a:rect l="l" t="t" r="r" b="b"/>
            <a:pathLst>
              <a:path w="455295" h="627380">
                <a:moveTo>
                  <a:pt x="455265" y="627125"/>
                </a:moveTo>
                <a:lnTo>
                  <a:pt x="8381" y="0"/>
                </a:lnTo>
                <a:lnTo>
                  <a:pt x="0" y="5333"/>
                </a:lnTo>
                <a:lnTo>
                  <a:pt x="443082" y="627125"/>
                </a:lnTo>
                <a:lnTo>
                  <a:pt x="455265" y="627125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136139" y="1514348"/>
            <a:ext cx="225488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Click here to start</a:t>
            </a:r>
            <a:r>
              <a:rPr dirty="0" sz="1400" spc="-4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simulation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241477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6800" y="2415539"/>
            <a:ext cx="5334000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91455" y="2415540"/>
            <a:ext cx="704850" cy="559435"/>
          </a:xfrm>
          <a:custGeom>
            <a:avLst/>
            <a:gdLst/>
            <a:ahLst/>
            <a:cxnLst/>
            <a:rect l="l" t="t" r="r" b="b"/>
            <a:pathLst>
              <a:path w="704850" h="559435">
                <a:moveTo>
                  <a:pt x="91159" y="0"/>
                </a:moveTo>
                <a:lnTo>
                  <a:pt x="67772" y="0"/>
                </a:lnTo>
                <a:lnTo>
                  <a:pt x="55945" y="16848"/>
                </a:lnTo>
                <a:lnTo>
                  <a:pt x="37328" y="50670"/>
                </a:lnTo>
                <a:lnTo>
                  <a:pt x="21861" y="87710"/>
                </a:lnTo>
                <a:lnTo>
                  <a:pt x="9831" y="127970"/>
                </a:lnTo>
                <a:lnTo>
                  <a:pt x="1523" y="171449"/>
                </a:lnTo>
                <a:lnTo>
                  <a:pt x="0" y="207263"/>
                </a:lnTo>
                <a:lnTo>
                  <a:pt x="1524" y="243839"/>
                </a:lnTo>
                <a:lnTo>
                  <a:pt x="3810" y="261365"/>
                </a:lnTo>
                <a:lnTo>
                  <a:pt x="6858" y="278891"/>
                </a:lnTo>
                <a:lnTo>
                  <a:pt x="19050" y="321569"/>
                </a:lnTo>
                <a:lnTo>
                  <a:pt x="19050" y="207263"/>
                </a:lnTo>
                <a:lnTo>
                  <a:pt x="19812" y="189731"/>
                </a:lnTo>
                <a:lnTo>
                  <a:pt x="29028" y="129404"/>
                </a:lnTo>
                <a:lnTo>
                  <a:pt x="41396" y="89310"/>
                </a:lnTo>
                <a:lnTo>
                  <a:pt x="57356" y="52684"/>
                </a:lnTo>
                <a:lnTo>
                  <a:pt x="76590" y="19516"/>
                </a:lnTo>
                <a:lnTo>
                  <a:pt x="91159" y="0"/>
                </a:lnTo>
                <a:close/>
              </a:path>
              <a:path w="704850" h="559435">
                <a:moveTo>
                  <a:pt x="685800" y="321820"/>
                </a:moveTo>
                <a:lnTo>
                  <a:pt x="685800" y="207263"/>
                </a:lnTo>
                <a:lnTo>
                  <a:pt x="685038" y="224789"/>
                </a:lnTo>
                <a:lnTo>
                  <a:pt x="679143" y="267760"/>
                </a:lnTo>
                <a:lnTo>
                  <a:pt x="669279" y="307644"/>
                </a:lnTo>
                <a:lnTo>
                  <a:pt x="655748" y="344426"/>
                </a:lnTo>
                <a:lnTo>
                  <a:pt x="618905" y="408624"/>
                </a:lnTo>
                <a:lnTo>
                  <a:pt x="571051" y="460233"/>
                </a:lnTo>
                <a:lnTo>
                  <a:pt x="514623" y="499135"/>
                </a:lnTo>
                <a:lnTo>
                  <a:pt x="452056" y="525208"/>
                </a:lnTo>
                <a:lnTo>
                  <a:pt x="385787" y="538332"/>
                </a:lnTo>
                <a:lnTo>
                  <a:pt x="352025" y="540002"/>
                </a:lnTo>
                <a:lnTo>
                  <a:pt x="318251" y="538388"/>
                </a:lnTo>
                <a:lnTo>
                  <a:pt x="251885" y="525256"/>
                </a:lnTo>
                <a:lnTo>
                  <a:pt x="189124" y="498814"/>
                </a:lnTo>
                <a:lnTo>
                  <a:pt x="132405" y="458943"/>
                </a:lnTo>
                <a:lnTo>
                  <a:pt x="84164" y="405523"/>
                </a:lnTo>
                <a:lnTo>
                  <a:pt x="46837" y="338434"/>
                </a:lnTo>
                <a:lnTo>
                  <a:pt x="33027" y="299726"/>
                </a:lnTo>
                <a:lnTo>
                  <a:pt x="22860" y="257555"/>
                </a:lnTo>
                <a:lnTo>
                  <a:pt x="19050" y="224027"/>
                </a:lnTo>
                <a:lnTo>
                  <a:pt x="19050" y="321569"/>
                </a:lnTo>
                <a:lnTo>
                  <a:pt x="38011" y="366587"/>
                </a:lnTo>
                <a:lnTo>
                  <a:pt x="61051" y="405617"/>
                </a:lnTo>
                <a:lnTo>
                  <a:pt x="88527" y="441002"/>
                </a:lnTo>
                <a:lnTo>
                  <a:pt x="120035" y="472415"/>
                </a:lnTo>
                <a:lnTo>
                  <a:pt x="155169" y="499533"/>
                </a:lnTo>
                <a:lnTo>
                  <a:pt x="193527" y="522030"/>
                </a:lnTo>
                <a:lnTo>
                  <a:pt x="234702" y="539581"/>
                </a:lnTo>
                <a:lnTo>
                  <a:pt x="278292" y="551861"/>
                </a:lnTo>
                <a:lnTo>
                  <a:pt x="323890" y="558545"/>
                </a:lnTo>
                <a:lnTo>
                  <a:pt x="371094" y="559307"/>
                </a:lnTo>
                <a:lnTo>
                  <a:pt x="388620" y="557783"/>
                </a:lnTo>
                <a:lnTo>
                  <a:pt x="454057" y="544977"/>
                </a:lnTo>
                <a:lnTo>
                  <a:pt x="499292" y="527958"/>
                </a:lnTo>
                <a:lnTo>
                  <a:pt x="541346" y="505004"/>
                </a:lnTo>
                <a:lnTo>
                  <a:pt x="579711" y="476680"/>
                </a:lnTo>
                <a:lnTo>
                  <a:pt x="613881" y="443550"/>
                </a:lnTo>
                <a:lnTo>
                  <a:pt x="643350" y="406178"/>
                </a:lnTo>
                <a:lnTo>
                  <a:pt x="667612" y="365127"/>
                </a:lnTo>
                <a:lnTo>
                  <a:pt x="685800" y="321820"/>
                </a:lnTo>
                <a:close/>
              </a:path>
              <a:path w="704850" h="559435">
                <a:moveTo>
                  <a:pt x="704850" y="207263"/>
                </a:moveTo>
                <a:lnTo>
                  <a:pt x="695006" y="127950"/>
                </a:lnTo>
                <a:lnTo>
                  <a:pt x="682965" y="87673"/>
                </a:lnTo>
                <a:lnTo>
                  <a:pt x="667488" y="50621"/>
                </a:lnTo>
                <a:lnTo>
                  <a:pt x="648862" y="16792"/>
                </a:lnTo>
                <a:lnTo>
                  <a:pt x="637072" y="0"/>
                </a:lnTo>
                <a:lnTo>
                  <a:pt x="613947" y="0"/>
                </a:lnTo>
                <a:lnTo>
                  <a:pt x="617024" y="3631"/>
                </a:lnTo>
                <a:lnTo>
                  <a:pt x="637542" y="34465"/>
                </a:lnTo>
                <a:lnTo>
                  <a:pt x="654923" y="68578"/>
                </a:lnTo>
                <a:lnTo>
                  <a:pt x="668846" y="105961"/>
                </a:lnTo>
                <a:lnTo>
                  <a:pt x="678991" y="146604"/>
                </a:lnTo>
                <a:lnTo>
                  <a:pt x="685038" y="190499"/>
                </a:lnTo>
                <a:lnTo>
                  <a:pt x="685800" y="207263"/>
                </a:lnTo>
                <a:lnTo>
                  <a:pt x="685800" y="321820"/>
                </a:lnTo>
                <a:lnTo>
                  <a:pt x="686159" y="320964"/>
                </a:lnTo>
                <a:lnTo>
                  <a:pt x="698487" y="274250"/>
                </a:lnTo>
                <a:lnTo>
                  <a:pt x="704088" y="225551"/>
                </a:lnTo>
                <a:lnTo>
                  <a:pt x="704850" y="207263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410455" y="2424036"/>
            <a:ext cx="323850" cy="322580"/>
          </a:xfrm>
          <a:custGeom>
            <a:avLst/>
            <a:gdLst/>
            <a:ahLst/>
            <a:cxnLst/>
            <a:rect l="l" t="t" r="r" b="b"/>
            <a:pathLst>
              <a:path w="323850" h="322580">
                <a:moveTo>
                  <a:pt x="323850" y="160667"/>
                </a:moveTo>
                <a:lnTo>
                  <a:pt x="323850" y="152285"/>
                </a:lnTo>
                <a:lnTo>
                  <a:pt x="323088" y="143903"/>
                </a:lnTo>
                <a:lnTo>
                  <a:pt x="312610" y="102717"/>
                </a:lnTo>
                <a:lnTo>
                  <a:pt x="294917" y="68415"/>
                </a:lnTo>
                <a:lnTo>
                  <a:pt x="243153" y="20455"/>
                </a:lnTo>
                <a:lnTo>
                  <a:pt x="178331" y="0"/>
                </a:lnTo>
                <a:lnTo>
                  <a:pt x="144316" y="79"/>
                </a:lnTo>
                <a:lnTo>
                  <a:pt x="79666" y="20836"/>
                </a:lnTo>
                <a:lnTo>
                  <a:pt x="28302" y="69039"/>
                </a:lnTo>
                <a:lnTo>
                  <a:pt x="10895" y="103426"/>
                </a:lnTo>
                <a:lnTo>
                  <a:pt x="761" y="144665"/>
                </a:lnTo>
                <a:lnTo>
                  <a:pt x="0" y="153047"/>
                </a:lnTo>
                <a:lnTo>
                  <a:pt x="0" y="169049"/>
                </a:lnTo>
                <a:lnTo>
                  <a:pt x="1524" y="185813"/>
                </a:lnTo>
                <a:lnTo>
                  <a:pt x="14565" y="227157"/>
                </a:lnTo>
                <a:lnTo>
                  <a:pt x="19050" y="234710"/>
                </a:lnTo>
                <a:lnTo>
                  <a:pt x="19050" y="153047"/>
                </a:lnTo>
                <a:lnTo>
                  <a:pt x="19812" y="146189"/>
                </a:lnTo>
                <a:lnTo>
                  <a:pt x="30154" y="106244"/>
                </a:lnTo>
                <a:lnTo>
                  <a:pt x="72279" y="48828"/>
                </a:lnTo>
                <a:lnTo>
                  <a:pt x="132526" y="21128"/>
                </a:lnTo>
                <a:lnTo>
                  <a:pt x="165520" y="18326"/>
                </a:lnTo>
                <a:lnTo>
                  <a:pt x="198336" y="22839"/>
                </a:lnTo>
                <a:lnTo>
                  <a:pt x="257154" y="53660"/>
                </a:lnTo>
                <a:lnTo>
                  <a:pt x="296421" y="113287"/>
                </a:lnTo>
                <a:lnTo>
                  <a:pt x="304800" y="153809"/>
                </a:lnTo>
                <a:lnTo>
                  <a:pt x="304800" y="236156"/>
                </a:lnTo>
                <a:lnTo>
                  <a:pt x="317590" y="203691"/>
                </a:lnTo>
                <a:lnTo>
                  <a:pt x="323850" y="160667"/>
                </a:lnTo>
                <a:close/>
              </a:path>
              <a:path w="323850" h="322580">
                <a:moveTo>
                  <a:pt x="304800" y="236156"/>
                </a:moveTo>
                <a:lnTo>
                  <a:pt x="304800" y="168287"/>
                </a:lnTo>
                <a:lnTo>
                  <a:pt x="295318" y="211234"/>
                </a:lnTo>
                <a:lnTo>
                  <a:pt x="276812" y="246097"/>
                </a:lnTo>
                <a:lnTo>
                  <a:pt x="251199" y="272792"/>
                </a:lnTo>
                <a:lnTo>
                  <a:pt x="220397" y="291232"/>
                </a:lnTo>
                <a:lnTo>
                  <a:pt x="186323" y="301332"/>
                </a:lnTo>
                <a:lnTo>
                  <a:pt x="150896" y="303007"/>
                </a:lnTo>
                <a:lnTo>
                  <a:pt x="116032" y="296170"/>
                </a:lnTo>
                <a:lnTo>
                  <a:pt x="55668" y="256622"/>
                </a:lnTo>
                <a:lnTo>
                  <a:pt x="34003" y="223739"/>
                </a:lnTo>
                <a:lnTo>
                  <a:pt x="20574" y="182003"/>
                </a:lnTo>
                <a:lnTo>
                  <a:pt x="19050" y="167525"/>
                </a:lnTo>
                <a:lnTo>
                  <a:pt x="19050" y="234710"/>
                </a:lnTo>
                <a:lnTo>
                  <a:pt x="60292" y="287211"/>
                </a:lnTo>
                <a:lnTo>
                  <a:pt x="123032" y="317750"/>
                </a:lnTo>
                <a:lnTo>
                  <a:pt x="157340" y="322200"/>
                </a:lnTo>
                <a:lnTo>
                  <a:pt x="191771" y="319569"/>
                </a:lnTo>
                <a:lnTo>
                  <a:pt x="224949" y="309958"/>
                </a:lnTo>
                <a:lnTo>
                  <a:pt x="255496" y="293465"/>
                </a:lnTo>
                <a:lnTo>
                  <a:pt x="282037" y="270190"/>
                </a:lnTo>
                <a:lnTo>
                  <a:pt x="303193" y="240232"/>
                </a:lnTo>
                <a:lnTo>
                  <a:pt x="304800" y="236156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477872" y="2415539"/>
            <a:ext cx="22860" cy="20320"/>
          </a:xfrm>
          <a:custGeom>
            <a:avLst/>
            <a:gdLst/>
            <a:ahLst/>
            <a:cxnLst/>
            <a:rect l="l" t="t" r="r" b="b"/>
            <a:pathLst>
              <a:path w="22860" h="20319">
                <a:moveTo>
                  <a:pt x="22499" y="14478"/>
                </a:moveTo>
                <a:lnTo>
                  <a:pt x="12182" y="0"/>
                </a:lnTo>
                <a:lnTo>
                  <a:pt x="0" y="0"/>
                </a:lnTo>
                <a:lnTo>
                  <a:pt x="14117" y="19812"/>
                </a:lnTo>
                <a:lnTo>
                  <a:pt x="22499" y="14478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70297" y="3267455"/>
            <a:ext cx="134620" cy="127635"/>
          </a:xfrm>
          <a:custGeom>
            <a:avLst/>
            <a:gdLst/>
            <a:ahLst/>
            <a:cxnLst/>
            <a:rect l="l" t="t" r="r" b="b"/>
            <a:pathLst>
              <a:path w="134620" h="127635">
                <a:moveTo>
                  <a:pt x="134112" y="6857"/>
                </a:moveTo>
                <a:lnTo>
                  <a:pt x="127254" y="0"/>
                </a:lnTo>
                <a:lnTo>
                  <a:pt x="0" y="127254"/>
                </a:lnTo>
                <a:lnTo>
                  <a:pt x="13716" y="127254"/>
                </a:lnTo>
                <a:lnTo>
                  <a:pt x="134112" y="6857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7200" y="339394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66800" y="3394709"/>
            <a:ext cx="533400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91127" y="3394709"/>
            <a:ext cx="993140" cy="979169"/>
          </a:xfrm>
          <a:custGeom>
            <a:avLst/>
            <a:gdLst/>
            <a:ahLst/>
            <a:cxnLst/>
            <a:rect l="l" t="t" r="r" b="b"/>
            <a:pathLst>
              <a:path w="993139" h="979170">
                <a:moveTo>
                  <a:pt x="992886" y="0"/>
                </a:moveTo>
                <a:lnTo>
                  <a:pt x="979170" y="0"/>
                </a:lnTo>
                <a:lnTo>
                  <a:pt x="0" y="979170"/>
                </a:lnTo>
                <a:lnTo>
                  <a:pt x="13716" y="979170"/>
                </a:lnTo>
                <a:lnTo>
                  <a:pt x="992886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334000" y="3924300"/>
            <a:ext cx="3162300" cy="4495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777990" y="3617976"/>
            <a:ext cx="237490" cy="613410"/>
          </a:xfrm>
          <a:custGeom>
            <a:avLst/>
            <a:gdLst/>
            <a:ahLst/>
            <a:cxnLst/>
            <a:rect l="l" t="t" r="r" b="b"/>
            <a:pathLst>
              <a:path w="237490" h="613410">
                <a:moveTo>
                  <a:pt x="236981" y="3809"/>
                </a:moveTo>
                <a:lnTo>
                  <a:pt x="228599" y="0"/>
                </a:lnTo>
                <a:lnTo>
                  <a:pt x="0" y="609600"/>
                </a:lnTo>
                <a:lnTo>
                  <a:pt x="8382" y="613410"/>
                </a:lnTo>
                <a:lnTo>
                  <a:pt x="236981" y="3809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708140" y="3343147"/>
            <a:ext cx="80708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Autoscale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57200" y="437311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66800" y="4373879"/>
            <a:ext cx="5334000" cy="670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273552" y="4373879"/>
            <a:ext cx="431800" cy="424815"/>
          </a:xfrm>
          <a:custGeom>
            <a:avLst/>
            <a:gdLst/>
            <a:ahLst/>
            <a:cxnLst/>
            <a:rect l="l" t="t" r="r" b="b"/>
            <a:pathLst>
              <a:path w="431800" h="424814">
                <a:moveTo>
                  <a:pt x="431291" y="0"/>
                </a:moveTo>
                <a:lnTo>
                  <a:pt x="417575" y="0"/>
                </a:lnTo>
                <a:lnTo>
                  <a:pt x="0" y="417575"/>
                </a:lnTo>
                <a:lnTo>
                  <a:pt x="6858" y="424433"/>
                </a:lnTo>
                <a:lnTo>
                  <a:pt x="431291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334000" y="4373879"/>
            <a:ext cx="3162300" cy="9791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026152" y="4378452"/>
            <a:ext cx="616585" cy="540385"/>
          </a:xfrm>
          <a:custGeom>
            <a:avLst/>
            <a:gdLst/>
            <a:ahLst/>
            <a:cxnLst/>
            <a:rect l="l" t="t" r="r" b="b"/>
            <a:pathLst>
              <a:path w="616585" h="540385">
                <a:moveTo>
                  <a:pt x="616458" y="6857"/>
                </a:moveTo>
                <a:lnTo>
                  <a:pt x="609600" y="0"/>
                </a:lnTo>
                <a:lnTo>
                  <a:pt x="0" y="533400"/>
                </a:lnTo>
                <a:lnTo>
                  <a:pt x="6858" y="540258"/>
                </a:lnTo>
                <a:lnTo>
                  <a:pt x="616458" y="6857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269740" y="4790947"/>
            <a:ext cx="92265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Scope 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para</a:t>
            </a:r>
            <a:r>
              <a:rPr dirty="0" sz="1400" spc="-15">
                <a:solidFill>
                  <a:srgbClr val="003365"/>
                </a:solidFill>
                <a:latin typeface="Arial"/>
                <a:cs typeface="Arial"/>
              </a:rPr>
              <a:t>m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eters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57200" y="5352288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334000" y="5353050"/>
            <a:ext cx="3162299" cy="9791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57200" y="6331458"/>
            <a:ext cx="9144000" cy="984250"/>
          </a:xfrm>
          <a:custGeom>
            <a:avLst/>
            <a:gdLst/>
            <a:ahLst/>
            <a:cxnLst/>
            <a:rect l="l" t="t" r="r" b="b"/>
            <a:pathLst>
              <a:path w="9144000" h="984250">
                <a:moveTo>
                  <a:pt x="0" y="0"/>
                </a:moveTo>
                <a:lnTo>
                  <a:pt x="0" y="983742"/>
                </a:lnTo>
                <a:lnTo>
                  <a:pt x="9144000" y="98374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334000" y="6332220"/>
            <a:ext cx="3162299" cy="4495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993139" y="4594352"/>
            <a:ext cx="2874010" cy="23634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88900" marR="715645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Double-click on the</a:t>
            </a:r>
            <a:r>
              <a:rPr dirty="0" sz="1400" spc="-5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Scope  block to display the output  waveform (current</a:t>
            </a:r>
            <a:r>
              <a:rPr dirty="0" sz="1400" spc="-5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5" i="1">
                <a:solidFill>
                  <a:srgbClr val="003365"/>
                </a:solidFill>
                <a:latin typeface="Arial"/>
                <a:cs typeface="Arial"/>
              </a:rPr>
              <a:t>i</a:t>
            </a:r>
            <a:r>
              <a:rPr dirty="0" baseline="-21604" sz="1350" spc="7" i="1">
                <a:solidFill>
                  <a:srgbClr val="003365"/>
                </a:solidFill>
                <a:latin typeface="Arial"/>
                <a:cs typeface="Arial"/>
              </a:rPr>
              <a:t>R</a:t>
            </a:r>
            <a:r>
              <a:rPr dirty="0" sz="1400" spc="5">
                <a:solidFill>
                  <a:srgbClr val="003365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184150" marR="5080" indent="-171450">
              <a:lnSpc>
                <a:spcPct val="100000"/>
              </a:lnSpc>
              <a:spcBef>
                <a:spcPts val="1610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Explore various menu options, block  properties, etc. For</a:t>
            </a:r>
            <a:r>
              <a:rPr dirty="0" sz="1400" spc="-4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example:</a:t>
            </a:r>
            <a:endParaRPr sz="1400">
              <a:latin typeface="Arial"/>
              <a:cs typeface="Arial"/>
            </a:endParaRPr>
          </a:p>
          <a:p>
            <a:pPr marL="184150" marR="30734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Add another axis to the</a:t>
            </a:r>
            <a:r>
              <a:rPr dirty="0" sz="1400" spc="-6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Scope  and display both </a:t>
            </a:r>
            <a:r>
              <a:rPr dirty="0" sz="1400" spc="10" i="1">
                <a:solidFill>
                  <a:srgbClr val="003365"/>
                </a:solidFill>
                <a:latin typeface="Arial"/>
                <a:cs typeface="Arial"/>
              </a:rPr>
              <a:t>i</a:t>
            </a:r>
            <a:r>
              <a:rPr dirty="0" baseline="-21604" sz="1350" spc="15" i="1">
                <a:solidFill>
                  <a:srgbClr val="003365"/>
                </a:solidFill>
                <a:latin typeface="Arial"/>
                <a:cs typeface="Arial"/>
              </a:rPr>
              <a:t>R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and</a:t>
            </a:r>
            <a:r>
              <a:rPr dirty="0" sz="1400" spc="-20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10" i="1">
                <a:solidFill>
                  <a:srgbClr val="003365"/>
                </a:solidFill>
                <a:latin typeface="Arial"/>
                <a:cs typeface="Arial"/>
              </a:rPr>
              <a:t>v</a:t>
            </a:r>
            <a:r>
              <a:rPr dirty="0" baseline="-21604" sz="1350" spc="15" i="1">
                <a:solidFill>
                  <a:srgbClr val="003365"/>
                </a:solidFill>
                <a:latin typeface="Arial"/>
                <a:cs typeface="Arial"/>
              </a:rPr>
              <a:t>R</a:t>
            </a:r>
            <a:endParaRPr baseline="-21604" sz="1350">
              <a:latin typeface="Arial"/>
              <a:cs typeface="Arial"/>
            </a:endParaRPr>
          </a:p>
          <a:p>
            <a:pPr marL="184150" marR="67945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Repeat simulations for different  values of the sinewave amplitude  or </a:t>
            </a:r>
            <a:r>
              <a:rPr dirty="0" sz="1400" spc="-15">
                <a:solidFill>
                  <a:srgbClr val="003365"/>
                </a:solidFill>
                <a:latin typeface="Arial"/>
                <a:cs typeface="Arial"/>
              </a:rPr>
              <a:t>frequency,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or different</a:t>
            </a:r>
            <a:r>
              <a:rPr dirty="0" sz="1400" spc="-7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003365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2620" y="578611"/>
            <a:ext cx="115379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10"/>
              <a:t>Notes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70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477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394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11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2288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7810" marR="165735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58445" algn="l"/>
              </a:tabLst>
            </a:pPr>
            <a:r>
              <a:rPr dirty="0"/>
              <a:t>Simulink blocks have zero, one or more inputs and  zero, one or more</a:t>
            </a:r>
            <a:r>
              <a:rPr dirty="0" spc="-10"/>
              <a:t> </a:t>
            </a:r>
            <a:r>
              <a:rPr dirty="0"/>
              <a:t>outputs</a:t>
            </a:r>
          </a:p>
          <a:p>
            <a:pPr marL="257810" indent="-228600">
              <a:lnSpc>
                <a:spcPct val="100000"/>
              </a:lnSpc>
              <a:spcBef>
                <a:spcPts val="675"/>
              </a:spcBef>
              <a:buChar char="•"/>
              <a:tabLst>
                <a:tab pos="258445" algn="l"/>
              </a:tabLst>
            </a:pPr>
            <a:r>
              <a:rPr dirty="0"/>
              <a:t>Inputs and outputs are all considered</a:t>
            </a:r>
            <a:r>
              <a:rPr dirty="0" spc="-35"/>
              <a:t> </a:t>
            </a:r>
            <a:r>
              <a:rPr dirty="0"/>
              <a:t>“signals”</a:t>
            </a:r>
          </a:p>
          <a:p>
            <a:pPr marL="257810" marR="382270" indent="-228600">
              <a:lnSpc>
                <a:spcPct val="100000"/>
              </a:lnSpc>
              <a:spcBef>
                <a:spcPts val="670"/>
              </a:spcBef>
              <a:buChar char="•"/>
              <a:tabLst>
                <a:tab pos="258445" algn="l"/>
              </a:tabLst>
            </a:pPr>
            <a:r>
              <a:rPr dirty="0" spc="-5"/>
              <a:t>Unlike </a:t>
            </a:r>
            <a:r>
              <a:rPr dirty="0"/>
              <a:t>circuit-oriented simulators (e.g. Spice),  Simulink has no knowledge of whether a signal is  voltage, current, power, torque, speed, …,</a:t>
            </a:r>
            <a:r>
              <a:rPr dirty="0" spc="-105"/>
              <a:t> </a:t>
            </a:r>
            <a:r>
              <a:rPr dirty="0"/>
              <a:t>which</a:t>
            </a:r>
          </a:p>
          <a:p>
            <a:pPr lvl="1" marL="605790" marR="614680" indent="-174625">
              <a:lnSpc>
                <a:spcPct val="100000"/>
              </a:lnSpc>
              <a:spcBef>
                <a:spcPts val="585"/>
              </a:spcBef>
              <a:buSzPct val="75000"/>
              <a:buFont typeface="Wingdings"/>
              <a:buChar char=""/>
              <a:tabLst>
                <a:tab pos="607060" algn="l"/>
              </a:tabLst>
            </a:pP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makes </a:t>
            </a:r>
            <a:r>
              <a:rPr dirty="0" sz="2400">
                <a:solidFill>
                  <a:srgbClr val="003365"/>
                </a:solidFill>
                <a:latin typeface="Arial"/>
                <a:cs typeface="Arial"/>
              </a:rPr>
              <a:t>it </a:t>
            </a: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a very general tool for simulations of </a:t>
            </a:r>
            <a:r>
              <a:rPr dirty="0" sz="2400" spc="-10">
                <a:solidFill>
                  <a:srgbClr val="003365"/>
                </a:solidFill>
                <a:latin typeface="Arial"/>
                <a:cs typeface="Arial"/>
              </a:rPr>
              <a:t>various  </a:t>
            </a: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dynamical systems,</a:t>
            </a:r>
            <a:r>
              <a:rPr dirty="0" sz="2400" spc="1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but</a:t>
            </a:r>
            <a:endParaRPr sz="2400">
              <a:latin typeface="Arial"/>
              <a:cs typeface="Arial"/>
            </a:endParaRPr>
          </a:p>
          <a:p>
            <a:pPr lvl="1" marL="605790" marR="5080" indent="-17462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"/>
              <a:tabLst>
                <a:tab pos="607060" algn="l"/>
              </a:tabLst>
            </a:pP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requires a user to decide which signals are inputs </a:t>
            </a:r>
            <a:r>
              <a:rPr dirty="0" sz="2400" spc="-10">
                <a:solidFill>
                  <a:srgbClr val="003365"/>
                </a:solidFill>
                <a:latin typeface="Arial"/>
                <a:cs typeface="Arial"/>
              </a:rPr>
              <a:t>and  </a:t>
            </a: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which signals are outputs, and make block connections to  correctly model system equations; as a result, </a:t>
            </a:r>
            <a:r>
              <a:rPr dirty="0" sz="2400" spc="-10">
                <a:solidFill>
                  <a:srgbClr val="003365"/>
                </a:solidFill>
                <a:latin typeface="Arial"/>
                <a:cs typeface="Arial"/>
              </a:rPr>
              <a:t>Simulink  </a:t>
            </a:r>
            <a:r>
              <a:rPr dirty="0" sz="2400" spc="-5">
                <a:solidFill>
                  <a:srgbClr val="003365"/>
                </a:solidFill>
                <a:latin typeface="Arial"/>
                <a:cs typeface="Arial"/>
              </a:rPr>
              <a:t>block diagrams may not be as intuitive as circuit</a:t>
            </a:r>
            <a:r>
              <a:rPr dirty="0" sz="2400" spc="4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3365"/>
                </a:solidFill>
                <a:latin typeface="Arial"/>
                <a:cs typeface="Arial"/>
              </a:rPr>
              <a:t>diagrams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1458"/>
            <a:ext cx="9144000" cy="984250"/>
          </a:xfrm>
          <a:custGeom>
            <a:avLst/>
            <a:gdLst/>
            <a:ahLst/>
            <a:cxnLst/>
            <a:rect l="l" t="t" r="r" b="b"/>
            <a:pathLst>
              <a:path w="9144000" h="984250">
                <a:moveTo>
                  <a:pt x="0" y="0"/>
                </a:moveTo>
                <a:lnTo>
                  <a:pt x="0" y="983742"/>
                </a:lnTo>
                <a:lnTo>
                  <a:pt x="9144000" y="98374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9817" y="578611"/>
            <a:ext cx="331787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10"/>
              <a:t>Another</a:t>
            </a:r>
            <a:r>
              <a:rPr dirty="0" sz="3200" spc="-55"/>
              <a:t> </a:t>
            </a:r>
            <a:r>
              <a:rPr dirty="0" sz="3200" spc="-10"/>
              <a:t>example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0" y="0"/>
                </a:moveTo>
                <a:lnTo>
                  <a:pt x="0" y="979170"/>
                </a:lnTo>
                <a:lnTo>
                  <a:pt x="9144000" y="97916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38705" y="2381250"/>
            <a:ext cx="6238494" cy="342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858179" y="1825751"/>
            <a:ext cx="228600" cy="589915"/>
          </a:xfrm>
          <a:custGeom>
            <a:avLst/>
            <a:gdLst/>
            <a:ahLst/>
            <a:cxnLst/>
            <a:rect l="l" t="t" r="r" b="b"/>
            <a:pathLst>
              <a:path w="228600" h="589914">
                <a:moveTo>
                  <a:pt x="228164" y="6858"/>
                </a:moveTo>
                <a:lnTo>
                  <a:pt x="210638" y="0"/>
                </a:lnTo>
                <a:lnTo>
                  <a:pt x="0" y="589787"/>
                </a:lnTo>
                <a:lnTo>
                  <a:pt x="19975" y="589787"/>
                </a:lnTo>
                <a:lnTo>
                  <a:pt x="228164" y="6858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64540" y="1398523"/>
            <a:ext cx="621855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Make sure you have downloaded </a:t>
            </a:r>
            <a:r>
              <a:rPr dirty="0" sz="1800" spc="-5" b="1">
                <a:solidFill>
                  <a:srgbClr val="003365"/>
                </a:solidFill>
                <a:latin typeface="Arial"/>
                <a:cs typeface="Arial"/>
              </a:rPr>
              <a:t>pv1.mdl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and </a:t>
            </a:r>
            <a:r>
              <a:rPr dirty="0" sz="1800" spc="-30" b="1">
                <a:solidFill>
                  <a:srgbClr val="003365"/>
                </a:solidFill>
                <a:latin typeface="Arial"/>
                <a:cs typeface="Arial"/>
              </a:rPr>
              <a:t>findMPP.m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to  a working folder (files are available on </a:t>
            </a:r>
            <a:r>
              <a:rPr dirty="0" sz="1800">
                <a:solidFill>
                  <a:srgbClr val="003365"/>
                </a:solidFill>
                <a:latin typeface="Arial"/>
                <a:cs typeface="Arial"/>
              </a:rPr>
              <a:t>the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course website,  </a:t>
            </a:r>
            <a:r>
              <a:rPr dirty="0" sz="1800" spc="-10">
                <a:solidFill>
                  <a:srgbClr val="003365"/>
                </a:solidFill>
                <a:latin typeface="Arial"/>
                <a:cs typeface="Arial"/>
              </a:rPr>
              <a:t>MATLAB/Simulink</a:t>
            </a:r>
            <a:r>
              <a:rPr dirty="0" sz="1800" spc="-2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page)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241477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38705" y="2415539"/>
            <a:ext cx="6238494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83608" y="2731007"/>
            <a:ext cx="3289300" cy="482600"/>
          </a:xfrm>
          <a:custGeom>
            <a:avLst/>
            <a:gdLst/>
            <a:ahLst/>
            <a:cxnLst/>
            <a:rect l="l" t="t" r="r" b="b"/>
            <a:pathLst>
              <a:path w="3289300" h="482600">
                <a:moveTo>
                  <a:pt x="12700" y="279654"/>
                </a:moveTo>
                <a:lnTo>
                  <a:pt x="12699" y="204216"/>
                </a:lnTo>
                <a:lnTo>
                  <a:pt x="0" y="211074"/>
                </a:lnTo>
                <a:lnTo>
                  <a:pt x="0" y="272796"/>
                </a:lnTo>
                <a:lnTo>
                  <a:pt x="12700" y="279654"/>
                </a:lnTo>
                <a:close/>
              </a:path>
              <a:path w="3289300" h="482600">
                <a:moveTo>
                  <a:pt x="3276600" y="238506"/>
                </a:moveTo>
                <a:lnTo>
                  <a:pt x="3276600" y="196596"/>
                </a:lnTo>
                <a:lnTo>
                  <a:pt x="3238500" y="172451"/>
                </a:lnTo>
                <a:lnTo>
                  <a:pt x="3187700" y="152335"/>
                </a:lnTo>
                <a:lnTo>
                  <a:pt x="3149600" y="135669"/>
                </a:lnTo>
                <a:lnTo>
                  <a:pt x="3098800" y="121874"/>
                </a:lnTo>
                <a:lnTo>
                  <a:pt x="3048000" y="110372"/>
                </a:lnTo>
                <a:lnTo>
                  <a:pt x="3009900" y="100584"/>
                </a:lnTo>
                <a:lnTo>
                  <a:pt x="2984500" y="96012"/>
                </a:lnTo>
                <a:lnTo>
                  <a:pt x="2959100" y="92202"/>
                </a:lnTo>
                <a:lnTo>
                  <a:pt x="2908300" y="83752"/>
                </a:lnTo>
                <a:lnTo>
                  <a:pt x="2857500" y="75848"/>
                </a:lnTo>
                <a:lnTo>
                  <a:pt x="2806700" y="68471"/>
                </a:lnTo>
                <a:lnTo>
                  <a:pt x="2768600" y="61601"/>
                </a:lnTo>
                <a:lnTo>
                  <a:pt x="2717800" y="55218"/>
                </a:lnTo>
                <a:lnTo>
                  <a:pt x="2667000" y="49301"/>
                </a:lnTo>
                <a:lnTo>
                  <a:pt x="2616200" y="43831"/>
                </a:lnTo>
                <a:lnTo>
                  <a:pt x="2565400" y="38787"/>
                </a:lnTo>
                <a:lnTo>
                  <a:pt x="2514600" y="34151"/>
                </a:lnTo>
                <a:lnTo>
                  <a:pt x="2463800" y="29901"/>
                </a:lnTo>
                <a:lnTo>
                  <a:pt x="2413000" y="26018"/>
                </a:lnTo>
                <a:lnTo>
                  <a:pt x="2362200" y="22481"/>
                </a:lnTo>
                <a:lnTo>
                  <a:pt x="2311400" y="19272"/>
                </a:lnTo>
                <a:lnTo>
                  <a:pt x="2260600" y="16369"/>
                </a:lnTo>
                <a:lnTo>
                  <a:pt x="2209800" y="13754"/>
                </a:lnTo>
                <a:lnTo>
                  <a:pt x="2159000" y="11405"/>
                </a:lnTo>
                <a:lnTo>
                  <a:pt x="2108200" y="9303"/>
                </a:lnTo>
                <a:lnTo>
                  <a:pt x="2057400" y="7429"/>
                </a:lnTo>
                <a:lnTo>
                  <a:pt x="2006600" y="5761"/>
                </a:lnTo>
                <a:lnTo>
                  <a:pt x="1955800" y="4281"/>
                </a:lnTo>
                <a:lnTo>
                  <a:pt x="1905000" y="2967"/>
                </a:lnTo>
                <a:lnTo>
                  <a:pt x="1866900" y="1801"/>
                </a:lnTo>
                <a:lnTo>
                  <a:pt x="1816100" y="762"/>
                </a:lnTo>
                <a:lnTo>
                  <a:pt x="1727200" y="0"/>
                </a:lnTo>
                <a:lnTo>
                  <a:pt x="1562100" y="0"/>
                </a:lnTo>
                <a:lnTo>
                  <a:pt x="1473200" y="762"/>
                </a:lnTo>
                <a:lnTo>
                  <a:pt x="1422400" y="1851"/>
                </a:lnTo>
                <a:lnTo>
                  <a:pt x="1371600" y="3064"/>
                </a:lnTo>
                <a:lnTo>
                  <a:pt x="1320800" y="4423"/>
                </a:lnTo>
                <a:lnTo>
                  <a:pt x="1270000" y="5951"/>
                </a:lnTo>
                <a:lnTo>
                  <a:pt x="1219200" y="7669"/>
                </a:lnTo>
                <a:lnTo>
                  <a:pt x="1168400" y="9601"/>
                </a:lnTo>
                <a:lnTo>
                  <a:pt x="1117600" y="11768"/>
                </a:lnTo>
                <a:lnTo>
                  <a:pt x="1066800" y="14193"/>
                </a:lnTo>
                <a:lnTo>
                  <a:pt x="1016000" y="16898"/>
                </a:lnTo>
                <a:lnTo>
                  <a:pt x="965200" y="19907"/>
                </a:lnTo>
                <a:lnTo>
                  <a:pt x="914400" y="23240"/>
                </a:lnTo>
                <a:lnTo>
                  <a:pt x="863600" y="26921"/>
                </a:lnTo>
                <a:lnTo>
                  <a:pt x="812800" y="30973"/>
                </a:lnTo>
                <a:lnTo>
                  <a:pt x="762000" y="35417"/>
                </a:lnTo>
                <a:lnTo>
                  <a:pt x="711200" y="40276"/>
                </a:lnTo>
                <a:lnTo>
                  <a:pt x="660400" y="45572"/>
                </a:lnTo>
                <a:lnTo>
                  <a:pt x="609600" y="51328"/>
                </a:lnTo>
                <a:lnTo>
                  <a:pt x="558800" y="57566"/>
                </a:lnTo>
                <a:lnTo>
                  <a:pt x="508000" y="64309"/>
                </a:lnTo>
                <a:lnTo>
                  <a:pt x="457200" y="71578"/>
                </a:lnTo>
                <a:lnTo>
                  <a:pt x="406400" y="79397"/>
                </a:lnTo>
                <a:lnTo>
                  <a:pt x="355600" y="87788"/>
                </a:lnTo>
                <a:lnTo>
                  <a:pt x="304800" y="96774"/>
                </a:lnTo>
                <a:lnTo>
                  <a:pt x="279400" y="100584"/>
                </a:lnTo>
                <a:lnTo>
                  <a:pt x="266700" y="105918"/>
                </a:lnTo>
                <a:lnTo>
                  <a:pt x="215900" y="116806"/>
                </a:lnTo>
                <a:lnTo>
                  <a:pt x="165100" y="130775"/>
                </a:lnTo>
                <a:lnTo>
                  <a:pt x="101599" y="148443"/>
                </a:lnTo>
                <a:lnTo>
                  <a:pt x="50799" y="170430"/>
                </a:lnTo>
                <a:lnTo>
                  <a:pt x="12699" y="197358"/>
                </a:lnTo>
                <a:lnTo>
                  <a:pt x="12700" y="238506"/>
                </a:lnTo>
                <a:lnTo>
                  <a:pt x="25400" y="232410"/>
                </a:lnTo>
                <a:lnTo>
                  <a:pt x="25400" y="220218"/>
                </a:lnTo>
                <a:lnTo>
                  <a:pt x="38100" y="215646"/>
                </a:lnTo>
                <a:lnTo>
                  <a:pt x="76200" y="189266"/>
                </a:lnTo>
                <a:lnTo>
                  <a:pt x="127000" y="167721"/>
                </a:lnTo>
                <a:lnTo>
                  <a:pt x="190500" y="150374"/>
                </a:lnTo>
                <a:lnTo>
                  <a:pt x="241300" y="136589"/>
                </a:lnTo>
                <a:lnTo>
                  <a:pt x="292100" y="125730"/>
                </a:lnTo>
                <a:lnTo>
                  <a:pt x="304800" y="121158"/>
                </a:lnTo>
                <a:lnTo>
                  <a:pt x="381000" y="108371"/>
                </a:lnTo>
                <a:lnTo>
                  <a:pt x="431800" y="100670"/>
                </a:lnTo>
                <a:lnTo>
                  <a:pt x="482600" y="93465"/>
                </a:lnTo>
                <a:lnTo>
                  <a:pt x="533400" y="86737"/>
                </a:lnTo>
                <a:lnTo>
                  <a:pt x="584200" y="80471"/>
                </a:lnTo>
                <a:lnTo>
                  <a:pt x="635000" y="74648"/>
                </a:lnTo>
                <a:lnTo>
                  <a:pt x="673100" y="69251"/>
                </a:lnTo>
                <a:lnTo>
                  <a:pt x="723900" y="64263"/>
                </a:lnTo>
                <a:lnTo>
                  <a:pt x="774700" y="59666"/>
                </a:lnTo>
                <a:lnTo>
                  <a:pt x="825500" y="55443"/>
                </a:lnTo>
                <a:lnTo>
                  <a:pt x="876300" y="51577"/>
                </a:lnTo>
                <a:lnTo>
                  <a:pt x="927100" y="48050"/>
                </a:lnTo>
                <a:lnTo>
                  <a:pt x="977900" y="44845"/>
                </a:lnTo>
                <a:lnTo>
                  <a:pt x="1028700" y="41944"/>
                </a:lnTo>
                <a:lnTo>
                  <a:pt x="1079500" y="39330"/>
                </a:lnTo>
                <a:lnTo>
                  <a:pt x="1130300" y="36986"/>
                </a:lnTo>
                <a:lnTo>
                  <a:pt x="1181100" y="34895"/>
                </a:lnTo>
                <a:lnTo>
                  <a:pt x="1231900" y="33038"/>
                </a:lnTo>
                <a:lnTo>
                  <a:pt x="1282700" y="31399"/>
                </a:lnTo>
                <a:lnTo>
                  <a:pt x="1333500" y="29960"/>
                </a:lnTo>
                <a:lnTo>
                  <a:pt x="1384300" y="28703"/>
                </a:lnTo>
                <a:lnTo>
                  <a:pt x="1422400" y="27612"/>
                </a:lnTo>
                <a:lnTo>
                  <a:pt x="1473200" y="26670"/>
                </a:lnTo>
                <a:lnTo>
                  <a:pt x="1651000" y="25146"/>
                </a:lnTo>
                <a:lnTo>
                  <a:pt x="1816100" y="26670"/>
                </a:lnTo>
                <a:lnTo>
                  <a:pt x="1866900" y="27665"/>
                </a:lnTo>
                <a:lnTo>
                  <a:pt x="1917700" y="28804"/>
                </a:lnTo>
                <a:lnTo>
                  <a:pt x="1968500" y="30106"/>
                </a:lnTo>
                <a:lnTo>
                  <a:pt x="2019300" y="31591"/>
                </a:lnTo>
                <a:lnTo>
                  <a:pt x="2070100" y="33278"/>
                </a:lnTo>
                <a:lnTo>
                  <a:pt x="2120900" y="35189"/>
                </a:lnTo>
                <a:lnTo>
                  <a:pt x="2171700" y="37343"/>
                </a:lnTo>
                <a:lnTo>
                  <a:pt x="2222500" y="39760"/>
                </a:lnTo>
                <a:lnTo>
                  <a:pt x="2273300" y="42459"/>
                </a:lnTo>
                <a:lnTo>
                  <a:pt x="2324100" y="45462"/>
                </a:lnTo>
                <a:lnTo>
                  <a:pt x="2374900" y="48787"/>
                </a:lnTo>
                <a:lnTo>
                  <a:pt x="2425700" y="52456"/>
                </a:lnTo>
                <a:lnTo>
                  <a:pt x="2476500" y="56487"/>
                </a:lnTo>
                <a:lnTo>
                  <a:pt x="2527300" y="60901"/>
                </a:lnTo>
                <a:lnTo>
                  <a:pt x="2578100" y="65718"/>
                </a:lnTo>
                <a:lnTo>
                  <a:pt x="2628900" y="70958"/>
                </a:lnTo>
                <a:lnTo>
                  <a:pt x="2679700" y="76641"/>
                </a:lnTo>
                <a:lnTo>
                  <a:pt x="2730500" y="82787"/>
                </a:lnTo>
                <a:lnTo>
                  <a:pt x="2781300" y="89415"/>
                </a:lnTo>
                <a:lnTo>
                  <a:pt x="2832100" y="96546"/>
                </a:lnTo>
                <a:lnTo>
                  <a:pt x="2882900" y="104201"/>
                </a:lnTo>
                <a:lnTo>
                  <a:pt x="2933700" y="112398"/>
                </a:lnTo>
                <a:lnTo>
                  <a:pt x="2984500" y="121158"/>
                </a:lnTo>
                <a:lnTo>
                  <a:pt x="2997200" y="125730"/>
                </a:lnTo>
                <a:lnTo>
                  <a:pt x="3022600" y="130302"/>
                </a:lnTo>
                <a:lnTo>
                  <a:pt x="3060700" y="140634"/>
                </a:lnTo>
                <a:lnTo>
                  <a:pt x="3111500" y="154201"/>
                </a:lnTo>
                <a:lnTo>
                  <a:pt x="3175000" y="171212"/>
                </a:lnTo>
                <a:lnTo>
                  <a:pt x="3213100" y="191877"/>
                </a:lnTo>
                <a:lnTo>
                  <a:pt x="3251200" y="216408"/>
                </a:lnTo>
                <a:lnTo>
                  <a:pt x="3263900" y="220980"/>
                </a:lnTo>
                <a:lnTo>
                  <a:pt x="3263900" y="232410"/>
                </a:lnTo>
                <a:lnTo>
                  <a:pt x="3276600" y="238506"/>
                </a:lnTo>
                <a:close/>
              </a:path>
              <a:path w="3289300" h="482600">
                <a:moveTo>
                  <a:pt x="25400" y="236220"/>
                </a:moveTo>
                <a:lnTo>
                  <a:pt x="12700" y="238506"/>
                </a:lnTo>
                <a:lnTo>
                  <a:pt x="12700" y="240030"/>
                </a:lnTo>
                <a:lnTo>
                  <a:pt x="13607" y="240465"/>
                </a:lnTo>
                <a:lnTo>
                  <a:pt x="25400" y="236220"/>
                </a:lnTo>
                <a:close/>
              </a:path>
              <a:path w="3289300" h="482600">
                <a:moveTo>
                  <a:pt x="13607" y="240465"/>
                </a:moveTo>
                <a:lnTo>
                  <a:pt x="12700" y="240030"/>
                </a:lnTo>
                <a:lnTo>
                  <a:pt x="12700" y="240792"/>
                </a:lnTo>
                <a:lnTo>
                  <a:pt x="13607" y="240465"/>
                </a:lnTo>
                <a:close/>
              </a:path>
              <a:path w="3289300" h="482600">
                <a:moveTo>
                  <a:pt x="25400" y="246126"/>
                </a:moveTo>
                <a:lnTo>
                  <a:pt x="13607" y="240465"/>
                </a:lnTo>
                <a:lnTo>
                  <a:pt x="12700" y="240792"/>
                </a:lnTo>
                <a:lnTo>
                  <a:pt x="12700" y="243840"/>
                </a:lnTo>
                <a:lnTo>
                  <a:pt x="25400" y="246126"/>
                </a:lnTo>
                <a:close/>
              </a:path>
              <a:path w="3289300" h="482600">
                <a:moveTo>
                  <a:pt x="3276600" y="284988"/>
                </a:moveTo>
                <a:lnTo>
                  <a:pt x="3276600" y="243840"/>
                </a:lnTo>
                <a:lnTo>
                  <a:pt x="3263900" y="249936"/>
                </a:lnTo>
                <a:lnTo>
                  <a:pt x="3263900" y="262128"/>
                </a:lnTo>
                <a:lnTo>
                  <a:pt x="3251200" y="266700"/>
                </a:lnTo>
                <a:lnTo>
                  <a:pt x="3213100" y="293272"/>
                </a:lnTo>
                <a:lnTo>
                  <a:pt x="3162300" y="314736"/>
                </a:lnTo>
                <a:lnTo>
                  <a:pt x="3098800" y="331905"/>
                </a:lnTo>
                <a:lnTo>
                  <a:pt x="3048000" y="345594"/>
                </a:lnTo>
                <a:lnTo>
                  <a:pt x="2997200" y="356616"/>
                </a:lnTo>
                <a:lnTo>
                  <a:pt x="2959100" y="365760"/>
                </a:lnTo>
                <a:lnTo>
                  <a:pt x="2908300" y="373974"/>
                </a:lnTo>
                <a:lnTo>
                  <a:pt x="2857500" y="381675"/>
                </a:lnTo>
                <a:lnTo>
                  <a:pt x="2806700" y="388880"/>
                </a:lnTo>
                <a:lnTo>
                  <a:pt x="2755900" y="395607"/>
                </a:lnTo>
                <a:lnTo>
                  <a:pt x="2705100" y="401873"/>
                </a:lnTo>
                <a:lnTo>
                  <a:pt x="2654300" y="407695"/>
                </a:lnTo>
                <a:lnTo>
                  <a:pt x="2603500" y="413091"/>
                </a:lnTo>
                <a:lnTo>
                  <a:pt x="2565400" y="418079"/>
                </a:lnTo>
                <a:lnTo>
                  <a:pt x="2514600" y="422675"/>
                </a:lnTo>
                <a:lnTo>
                  <a:pt x="2463800" y="426897"/>
                </a:lnTo>
                <a:lnTo>
                  <a:pt x="2413000" y="430763"/>
                </a:lnTo>
                <a:lnTo>
                  <a:pt x="2362200" y="434290"/>
                </a:lnTo>
                <a:lnTo>
                  <a:pt x="2311400" y="437495"/>
                </a:lnTo>
                <a:lnTo>
                  <a:pt x="2260600" y="440395"/>
                </a:lnTo>
                <a:lnTo>
                  <a:pt x="2209800" y="443009"/>
                </a:lnTo>
                <a:lnTo>
                  <a:pt x="2159000" y="445353"/>
                </a:lnTo>
                <a:lnTo>
                  <a:pt x="2108200" y="447445"/>
                </a:lnTo>
                <a:lnTo>
                  <a:pt x="2057400" y="449302"/>
                </a:lnTo>
                <a:lnTo>
                  <a:pt x="2006600" y="450942"/>
                </a:lnTo>
                <a:lnTo>
                  <a:pt x="1955800" y="452382"/>
                </a:lnTo>
                <a:lnTo>
                  <a:pt x="1905000" y="453639"/>
                </a:lnTo>
                <a:lnTo>
                  <a:pt x="1866900" y="454731"/>
                </a:lnTo>
                <a:lnTo>
                  <a:pt x="1816100" y="455676"/>
                </a:lnTo>
                <a:lnTo>
                  <a:pt x="1638300" y="457200"/>
                </a:lnTo>
                <a:lnTo>
                  <a:pt x="1473200" y="455676"/>
                </a:lnTo>
                <a:lnTo>
                  <a:pt x="1422400" y="454680"/>
                </a:lnTo>
                <a:lnTo>
                  <a:pt x="1371600" y="453541"/>
                </a:lnTo>
                <a:lnTo>
                  <a:pt x="1320800" y="452239"/>
                </a:lnTo>
                <a:lnTo>
                  <a:pt x="1270000" y="450754"/>
                </a:lnTo>
                <a:lnTo>
                  <a:pt x="1219200" y="449067"/>
                </a:lnTo>
                <a:lnTo>
                  <a:pt x="1168400" y="447156"/>
                </a:lnTo>
                <a:lnTo>
                  <a:pt x="1117600" y="445002"/>
                </a:lnTo>
                <a:lnTo>
                  <a:pt x="1066800" y="442585"/>
                </a:lnTo>
                <a:lnTo>
                  <a:pt x="1016000" y="439886"/>
                </a:lnTo>
                <a:lnTo>
                  <a:pt x="965200" y="436883"/>
                </a:lnTo>
                <a:lnTo>
                  <a:pt x="914400" y="433558"/>
                </a:lnTo>
                <a:lnTo>
                  <a:pt x="863600" y="429889"/>
                </a:lnTo>
                <a:lnTo>
                  <a:pt x="812800" y="425858"/>
                </a:lnTo>
                <a:lnTo>
                  <a:pt x="762000" y="421444"/>
                </a:lnTo>
                <a:lnTo>
                  <a:pt x="711200" y="416627"/>
                </a:lnTo>
                <a:lnTo>
                  <a:pt x="660400" y="411387"/>
                </a:lnTo>
                <a:lnTo>
                  <a:pt x="609600" y="405704"/>
                </a:lnTo>
                <a:lnTo>
                  <a:pt x="558800" y="399558"/>
                </a:lnTo>
                <a:lnTo>
                  <a:pt x="508000" y="392930"/>
                </a:lnTo>
                <a:lnTo>
                  <a:pt x="457200" y="385799"/>
                </a:lnTo>
                <a:lnTo>
                  <a:pt x="406400" y="378144"/>
                </a:lnTo>
                <a:lnTo>
                  <a:pt x="355600" y="369947"/>
                </a:lnTo>
                <a:lnTo>
                  <a:pt x="304800" y="361188"/>
                </a:lnTo>
                <a:lnTo>
                  <a:pt x="292100" y="356616"/>
                </a:lnTo>
                <a:lnTo>
                  <a:pt x="266700" y="352044"/>
                </a:lnTo>
                <a:lnTo>
                  <a:pt x="228600" y="341784"/>
                </a:lnTo>
                <a:lnTo>
                  <a:pt x="177800" y="328281"/>
                </a:lnTo>
                <a:lnTo>
                  <a:pt x="114300" y="311298"/>
                </a:lnTo>
                <a:lnTo>
                  <a:pt x="76200" y="290596"/>
                </a:lnTo>
                <a:lnTo>
                  <a:pt x="38100" y="265938"/>
                </a:lnTo>
                <a:lnTo>
                  <a:pt x="25400" y="261366"/>
                </a:lnTo>
                <a:lnTo>
                  <a:pt x="25400" y="249936"/>
                </a:lnTo>
                <a:lnTo>
                  <a:pt x="12700" y="243840"/>
                </a:lnTo>
                <a:lnTo>
                  <a:pt x="12700" y="285750"/>
                </a:lnTo>
                <a:lnTo>
                  <a:pt x="50800" y="309844"/>
                </a:lnTo>
                <a:lnTo>
                  <a:pt x="101600" y="329951"/>
                </a:lnTo>
                <a:lnTo>
                  <a:pt x="139700" y="346633"/>
                </a:lnTo>
                <a:lnTo>
                  <a:pt x="190500" y="360454"/>
                </a:lnTo>
                <a:lnTo>
                  <a:pt x="241300" y="371975"/>
                </a:lnTo>
                <a:lnTo>
                  <a:pt x="279400" y="381762"/>
                </a:lnTo>
                <a:lnTo>
                  <a:pt x="304800" y="386334"/>
                </a:lnTo>
                <a:lnTo>
                  <a:pt x="330200" y="390144"/>
                </a:lnTo>
                <a:lnTo>
                  <a:pt x="381000" y="398595"/>
                </a:lnTo>
                <a:lnTo>
                  <a:pt x="431800" y="406499"/>
                </a:lnTo>
                <a:lnTo>
                  <a:pt x="482600" y="413876"/>
                </a:lnTo>
                <a:lnTo>
                  <a:pt x="520700" y="420745"/>
                </a:lnTo>
                <a:lnTo>
                  <a:pt x="571500" y="427128"/>
                </a:lnTo>
                <a:lnTo>
                  <a:pt x="622300" y="433044"/>
                </a:lnTo>
                <a:lnTo>
                  <a:pt x="673100" y="438513"/>
                </a:lnTo>
                <a:lnTo>
                  <a:pt x="723900" y="443554"/>
                </a:lnTo>
                <a:lnTo>
                  <a:pt x="774700" y="448189"/>
                </a:lnTo>
                <a:lnTo>
                  <a:pt x="825500" y="452437"/>
                </a:lnTo>
                <a:lnTo>
                  <a:pt x="876300" y="456319"/>
                </a:lnTo>
                <a:lnTo>
                  <a:pt x="927100" y="459853"/>
                </a:lnTo>
                <a:lnTo>
                  <a:pt x="977900" y="463061"/>
                </a:lnTo>
                <a:lnTo>
                  <a:pt x="1028700" y="465963"/>
                </a:lnTo>
                <a:lnTo>
                  <a:pt x="1079500" y="468577"/>
                </a:lnTo>
                <a:lnTo>
                  <a:pt x="1130300" y="470925"/>
                </a:lnTo>
                <a:lnTo>
                  <a:pt x="1181100" y="473027"/>
                </a:lnTo>
                <a:lnTo>
                  <a:pt x="1231900" y="474902"/>
                </a:lnTo>
                <a:lnTo>
                  <a:pt x="1282700" y="476571"/>
                </a:lnTo>
                <a:lnTo>
                  <a:pt x="1333500" y="478054"/>
                </a:lnTo>
                <a:lnTo>
                  <a:pt x="1371600" y="479370"/>
                </a:lnTo>
                <a:lnTo>
                  <a:pt x="1422400" y="480540"/>
                </a:lnTo>
                <a:lnTo>
                  <a:pt x="1473200" y="481584"/>
                </a:lnTo>
                <a:lnTo>
                  <a:pt x="1562100" y="482346"/>
                </a:lnTo>
                <a:lnTo>
                  <a:pt x="1727200" y="482346"/>
                </a:lnTo>
                <a:lnTo>
                  <a:pt x="1816100" y="481584"/>
                </a:lnTo>
                <a:lnTo>
                  <a:pt x="1866900" y="480534"/>
                </a:lnTo>
                <a:lnTo>
                  <a:pt x="1917700" y="479345"/>
                </a:lnTo>
                <a:lnTo>
                  <a:pt x="1968500" y="477997"/>
                </a:lnTo>
                <a:lnTo>
                  <a:pt x="2019300" y="476469"/>
                </a:lnTo>
                <a:lnTo>
                  <a:pt x="2070100" y="474742"/>
                </a:lnTo>
                <a:lnTo>
                  <a:pt x="2120900" y="472795"/>
                </a:lnTo>
                <a:lnTo>
                  <a:pt x="2171700" y="470607"/>
                </a:lnTo>
                <a:lnTo>
                  <a:pt x="2222500" y="468158"/>
                </a:lnTo>
                <a:lnTo>
                  <a:pt x="2273300" y="465429"/>
                </a:lnTo>
                <a:lnTo>
                  <a:pt x="2324100" y="462398"/>
                </a:lnTo>
                <a:lnTo>
                  <a:pt x="2374900" y="459046"/>
                </a:lnTo>
                <a:lnTo>
                  <a:pt x="2425700" y="455351"/>
                </a:lnTo>
                <a:lnTo>
                  <a:pt x="2476500" y="451294"/>
                </a:lnTo>
                <a:lnTo>
                  <a:pt x="2527300" y="446855"/>
                </a:lnTo>
                <a:lnTo>
                  <a:pt x="2578100" y="442013"/>
                </a:lnTo>
                <a:lnTo>
                  <a:pt x="2628900" y="436747"/>
                </a:lnTo>
                <a:lnTo>
                  <a:pt x="2679700" y="431038"/>
                </a:lnTo>
                <a:lnTo>
                  <a:pt x="2730500" y="424866"/>
                </a:lnTo>
                <a:lnTo>
                  <a:pt x="2781300" y="418209"/>
                </a:lnTo>
                <a:lnTo>
                  <a:pt x="2832100" y="411047"/>
                </a:lnTo>
                <a:lnTo>
                  <a:pt x="2882900" y="403361"/>
                </a:lnTo>
                <a:lnTo>
                  <a:pt x="2933700" y="395130"/>
                </a:lnTo>
                <a:lnTo>
                  <a:pt x="2984500" y="386334"/>
                </a:lnTo>
                <a:lnTo>
                  <a:pt x="3022600" y="376428"/>
                </a:lnTo>
                <a:lnTo>
                  <a:pt x="3073400" y="365539"/>
                </a:lnTo>
                <a:lnTo>
                  <a:pt x="3124200" y="351570"/>
                </a:lnTo>
                <a:lnTo>
                  <a:pt x="3187700" y="333902"/>
                </a:lnTo>
                <a:lnTo>
                  <a:pt x="3225800" y="311915"/>
                </a:lnTo>
                <a:lnTo>
                  <a:pt x="3276600" y="284988"/>
                </a:lnTo>
                <a:close/>
              </a:path>
              <a:path w="3289300" h="482600">
                <a:moveTo>
                  <a:pt x="3276600" y="241554"/>
                </a:moveTo>
                <a:lnTo>
                  <a:pt x="3276600" y="238506"/>
                </a:lnTo>
                <a:lnTo>
                  <a:pt x="3263900" y="236220"/>
                </a:lnTo>
                <a:lnTo>
                  <a:pt x="3275692" y="241880"/>
                </a:lnTo>
                <a:lnTo>
                  <a:pt x="3276600" y="241554"/>
                </a:lnTo>
                <a:close/>
              </a:path>
              <a:path w="3289300" h="482600">
                <a:moveTo>
                  <a:pt x="3276600" y="243840"/>
                </a:moveTo>
                <a:lnTo>
                  <a:pt x="3276600" y="242316"/>
                </a:lnTo>
                <a:lnTo>
                  <a:pt x="3275692" y="241880"/>
                </a:lnTo>
                <a:lnTo>
                  <a:pt x="3263900" y="246126"/>
                </a:lnTo>
                <a:lnTo>
                  <a:pt x="3276600" y="243840"/>
                </a:lnTo>
                <a:close/>
              </a:path>
              <a:path w="3289300" h="482600">
                <a:moveTo>
                  <a:pt x="3276600" y="242316"/>
                </a:moveTo>
                <a:lnTo>
                  <a:pt x="3276600" y="241554"/>
                </a:lnTo>
                <a:lnTo>
                  <a:pt x="3275692" y="241880"/>
                </a:lnTo>
                <a:lnTo>
                  <a:pt x="3276600" y="242316"/>
                </a:lnTo>
                <a:close/>
              </a:path>
              <a:path w="3289300" h="482600">
                <a:moveTo>
                  <a:pt x="3289300" y="271272"/>
                </a:moveTo>
                <a:lnTo>
                  <a:pt x="3289300" y="209550"/>
                </a:lnTo>
                <a:lnTo>
                  <a:pt x="3276600" y="202692"/>
                </a:lnTo>
                <a:lnTo>
                  <a:pt x="3276600" y="278130"/>
                </a:lnTo>
                <a:lnTo>
                  <a:pt x="3289300" y="271272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687818" y="2415539"/>
            <a:ext cx="190500" cy="483870"/>
          </a:xfrm>
          <a:custGeom>
            <a:avLst/>
            <a:gdLst/>
            <a:ahLst/>
            <a:cxnLst/>
            <a:rect l="l" t="t" r="r" b="b"/>
            <a:pathLst>
              <a:path w="190500" h="483869">
                <a:moveTo>
                  <a:pt x="190336" y="0"/>
                </a:moveTo>
                <a:lnTo>
                  <a:pt x="170361" y="0"/>
                </a:lnTo>
                <a:lnTo>
                  <a:pt x="0" y="477012"/>
                </a:lnTo>
                <a:lnTo>
                  <a:pt x="17526" y="483870"/>
                </a:lnTo>
                <a:lnTo>
                  <a:pt x="190336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339394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38705" y="3394709"/>
            <a:ext cx="6238494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155932" y="1398523"/>
            <a:ext cx="1328420" cy="2219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Set</a:t>
            </a:r>
            <a:r>
              <a:rPr dirty="0" sz="1800" spc="-7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800" spc="-30">
                <a:solidFill>
                  <a:srgbClr val="003365"/>
                </a:solidFill>
                <a:latin typeface="Arial"/>
                <a:cs typeface="Arial"/>
              </a:rPr>
              <a:t>MATLAB</a:t>
            </a:r>
            <a:endParaRPr sz="1800">
              <a:latin typeface="Arial"/>
              <a:cs typeface="Arial"/>
            </a:endParaRPr>
          </a:p>
          <a:p>
            <a:pPr marL="12700" marR="63500">
              <a:lnSpc>
                <a:spcPct val="100000"/>
              </a:lnSpc>
            </a:pP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Current  Directory </a:t>
            </a:r>
            <a:r>
              <a:rPr dirty="0" sz="1800">
                <a:solidFill>
                  <a:srgbClr val="003365"/>
                </a:solidFill>
                <a:latin typeface="Arial"/>
                <a:cs typeface="Arial"/>
              </a:rPr>
              <a:t>to  the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folder  where you  downloaded  pv1.mdl</a:t>
            </a:r>
            <a:r>
              <a:rPr dirty="0" sz="1800" spc="-6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and  </a:t>
            </a:r>
            <a:r>
              <a:rPr dirty="0" sz="1800" spc="-35">
                <a:solidFill>
                  <a:srgbClr val="003365"/>
                </a:solidFill>
                <a:latin typeface="Arial"/>
                <a:cs typeface="Arial"/>
              </a:rPr>
              <a:t>findMPP.m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71066" y="4258817"/>
            <a:ext cx="238760" cy="115570"/>
          </a:xfrm>
          <a:custGeom>
            <a:avLst/>
            <a:gdLst/>
            <a:ahLst/>
            <a:cxnLst/>
            <a:rect l="l" t="t" r="r" b="b"/>
            <a:pathLst>
              <a:path w="238760" h="115570">
                <a:moveTo>
                  <a:pt x="238505" y="17525"/>
                </a:moveTo>
                <a:lnTo>
                  <a:pt x="230123" y="0"/>
                </a:lnTo>
                <a:lnTo>
                  <a:pt x="0" y="115061"/>
                </a:lnTo>
                <a:lnTo>
                  <a:pt x="43433" y="115061"/>
                </a:lnTo>
                <a:lnTo>
                  <a:pt x="238505" y="17525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437311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38705" y="4373879"/>
            <a:ext cx="6238494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86789" y="4373879"/>
            <a:ext cx="727710" cy="360045"/>
          </a:xfrm>
          <a:custGeom>
            <a:avLst/>
            <a:gdLst/>
            <a:ahLst/>
            <a:cxnLst/>
            <a:rect l="l" t="t" r="r" b="b"/>
            <a:pathLst>
              <a:path w="727710" h="360045">
                <a:moveTo>
                  <a:pt x="727710" y="0"/>
                </a:moveTo>
                <a:lnTo>
                  <a:pt x="684276" y="0"/>
                </a:lnTo>
                <a:lnTo>
                  <a:pt x="0" y="342138"/>
                </a:lnTo>
                <a:lnTo>
                  <a:pt x="8381" y="359664"/>
                </a:lnTo>
                <a:lnTo>
                  <a:pt x="72771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7200" y="5352288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38705" y="5353050"/>
            <a:ext cx="6238494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0" y="6331458"/>
            <a:ext cx="9144000" cy="984250"/>
          </a:xfrm>
          <a:custGeom>
            <a:avLst/>
            <a:gdLst/>
            <a:ahLst/>
            <a:cxnLst/>
            <a:rect l="l" t="t" r="r" b="b"/>
            <a:pathLst>
              <a:path w="9144000" h="984250">
                <a:moveTo>
                  <a:pt x="0" y="0"/>
                </a:moveTo>
                <a:lnTo>
                  <a:pt x="0" y="983742"/>
                </a:lnTo>
                <a:lnTo>
                  <a:pt x="9144000" y="98374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38705" y="6332220"/>
            <a:ext cx="6238494" cy="6781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88340" y="4751323"/>
            <a:ext cx="1078865" cy="19456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Double-  click  pv1.mdl</a:t>
            </a:r>
            <a:r>
              <a:rPr dirty="0" sz="1800" spc="-8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03365"/>
                </a:solidFill>
                <a:latin typeface="Arial"/>
                <a:cs typeface="Arial"/>
              </a:rPr>
              <a:t>to 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open </a:t>
            </a:r>
            <a:r>
              <a:rPr dirty="0" sz="1800">
                <a:solidFill>
                  <a:srgbClr val="003365"/>
                </a:solidFill>
                <a:latin typeface="Arial"/>
                <a:cs typeface="Arial"/>
              </a:rPr>
              <a:t>the  PV </a:t>
            </a:r>
            <a:r>
              <a:rPr dirty="0" sz="1800" spc="-5">
                <a:solidFill>
                  <a:srgbClr val="003365"/>
                </a:solidFill>
                <a:latin typeface="Arial"/>
                <a:cs typeface="Arial"/>
              </a:rPr>
              <a:t>cell  Simulink  model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403985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 h="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6477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09827" y="1367027"/>
            <a:ext cx="8087359" cy="69850"/>
          </a:xfrm>
          <a:custGeom>
            <a:avLst/>
            <a:gdLst/>
            <a:ahLst/>
            <a:cxnLst/>
            <a:rect l="l" t="t" r="r" b="b"/>
            <a:pathLst>
              <a:path w="8087359" h="69850">
                <a:moveTo>
                  <a:pt x="8087106" y="69342"/>
                </a:moveTo>
                <a:lnTo>
                  <a:pt x="8087106" y="0"/>
                </a:lnTo>
                <a:lnTo>
                  <a:pt x="0" y="0"/>
                </a:lnTo>
                <a:lnTo>
                  <a:pt x="0" y="69342"/>
                </a:lnTo>
                <a:lnTo>
                  <a:pt x="4571" y="69342"/>
                </a:lnTo>
                <a:lnTo>
                  <a:pt x="4571" y="9906"/>
                </a:lnTo>
                <a:lnTo>
                  <a:pt x="9905" y="4572"/>
                </a:lnTo>
                <a:lnTo>
                  <a:pt x="9905" y="9906"/>
                </a:lnTo>
                <a:lnTo>
                  <a:pt x="8077200" y="9906"/>
                </a:lnTo>
                <a:lnTo>
                  <a:pt x="8077200" y="4572"/>
                </a:lnTo>
                <a:lnTo>
                  <a:pt x="8081772" y="9906"/>
                </a:lnTo>
                <a:lnTo>
                  <a:pt x="8081772" y="69342"/>
                </a:lnTo>
                <a:lnTo>
                  <a:pt x="8087106" y="69342"/>
                </a:lnTo>
                <a:close/>
              </a:path>
              <a:path w="8087359" h="69850">
                <a:moveTo>
                  <a:pt x="9905" y="9906"/>
                </a:moveTo>
                <a:lnTo>
                  <a:pt x="9905" y="4572"/>
                </a:lnTo>
                <a:lnTo>
                  <a:pt x="4571" y="9906"/>
                </a:lnTo>
                <a:lnTo>
                  <a:pt x="9905" y="9906"/>
                </a:lnTo>
                <a:close/>
              </a:path>
              <a:path w="8087359" h="69850">
                <a:moveTo>
                  <a:pt x="9905" y="69342"/>
                </a:moveTo>
                <a:lnTo>
                  <a:pt x="9905" y="9906"/>
                </a:lnTo>
                <a:lnTo>
                  <a:pt x="4571" y="9906"/>
                </a:lnTo>
                <a:lnTo>
                  <a:pt x="4571" y="69342"/>
                </a:lnTo>
                <a:lnTo>
                  <a:pt x="9905" y="69342"/>
                </a:lnTo>
                <a:close/>
              </a:path>
              <a:path w="8087359" h="69850">
                <a:moveTo>
                  <a:pt x="8081772" y="9906"/>
                </a:moveTo>
                <a:lnTo>
                  <a:pt x="8077200" y="4572"/>
                </a:lnTo>
                <a:lnTo>
                  <a:pt x="8077200" y="9906"/>
                </a:lnTo>
                <a:lnTo>
                  <a:pt x="8081772" y="9906"/>
                </a:lnTo>
                <a:close/>
              </a:path>
              <a:path w="8087359" h="69850">
                <a:moveTo>
                  <a:pt x="8081772" y="69342"/>
                </a:moveTo>
                <a:lnTo>
                  <a:pt x="8081772" y="9906"/>
                </a:lnTo>
                <a:lnTo>
                  <a:pt x="8077200" y="9906"/>
                </a:lnTo>
                <a:lnTo>
                  <a:pt x="8077200" y="69342"/>
                </a:lnTo>
                <a:lnTo>
                  <a:pt x="8081772" y="69342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48410" y="578611"/>
            <a:ext cx="756158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/>
              <a:t>Simple PV cell Simulink model pv1.mdl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8991600" y="1436369"/>
            <a:ext cx="609600" cy="979169"/>
          </a:xfrm>
          <a:custGeom>
            <a:avLst/>
            <a:gdLst/>
            <a:ahLst/>
            <a:cxnLst/>
            <a:rect l="l" t="t" r="r" b="b"/>
            <a:pathLst>
              <a:path w="609600" h="979169">
                <a:moveTo>
                  <a:pt x="0" y="979170"/>
                </a:moveTo>
                <a:lnTo>
                  <a:pt x="609600" y="979170"/>
                </a:lnTo>
                <a:lnTo>
                  <a:pt x="6096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457200" cy="979169"/>
          </a:xfrm>
          <a:custGeom>
            <a:avLst/>
            <a:gdLst/>
            <a:ahLst/>
            <a:cxnLst/>
            <a:rect l="l" t="t" r="r" b="b"/>
            <a:pathLst>
              <a:path w="457200" h="979169">
                <a:moveTo>
                  <a:pt x="0" y="979170"/>
                </a:moveTo>
                <a:lnTo>
                  <a:pt x="457199" y="979170"/>
                </a:lnTo>
                <a:lnTo>
                  <a:pt x="457199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78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9905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91981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9905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23035" y="1841754"/>
            <a:ext cx="0" cy="356870"/>
          </a:xfrm>
          <a:custGeom>
            <a:avLst/>
            <a:gdLst/>
            <a:ahLst/>
            <a:cxnLst/>
            <a:rect l="l" t="t" r="r" b="b"/>
            <a:pathLst>
              <a:path w="0" h="356869">
                <a:moveTo>
                  <a:pt x="0" y="0"/>
                </a:moveTo>
                <a:lnTo>
                  <a:pt x="0" y="356616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22653" y="2264664"/>
            <a:ext cx="0" cy="121285"/>
          </a:xfrm>
          <a:custGeom>
            <a:avLst/>
            <a:gdLst/>
            <a:ahLst/>
            <a:cxnLst/>
            <a:rect l="l" t="t" r="r" b="b"/>
            <a:pathLst>
              <a:path w="0" h="121285">
                <a:moveTo>
                  <a:pt x="0" y="0"/>
                </a:moveTo>
                <a:lnTo>
                  <a:pt x="0" y="121158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00555" y="2215895"/>
            <a:ext cx="44450" cy="55880"/>
          </a:xfrm>
          <a:custGeom>
            <a:avLst/>
            <a:gdLst/>
            <a:ahLst/>
            <a:cxnLst/>
            <a:rect l="l" t="t" r="r" b="b"/>
            <a:pathLst>
              <a:path w="44450" h="55880">
                <a:moveTo>
                  <a:pt x="44195" y="55625"/>
                </a:moveTo>
                <a:lnTo>
                  <a:pt x="22097" y="0"/>
                </a:lnTo>
                <a:lnTo>
                  <a:pt x="0" y="55625"/>
                </a:lnTo>
                <a:lnTo>
                  <a:pt x="44195" y="55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07591" y="2191511"/>
            <a:ext cx="229870" cy="224154"/>
          </a:xfrm>
          <a:custGeom>
            <a:avLst/>
            <a:gdLst/>
            <a:ahLst/>
            <a:cxnLst/>
            <a:rect l="l" t="t" r="r" b="b"/>
            <a:pathLst>
              <a:path w="229869" h="224155">
                <a:moveTo>
                  <a:pt x="229362" y="115062"/>
                </a:moveTo>
                <a:lnTo>
                  <a:pt x="220396" y="70401"/>
                </a:lnTo>
                <a:lnTo>
                  <a:pt x="195929" y="33813"/>
                </a:lnTo>
                <a:lnTo>
                  <a:pt x="159603" y="9084"/>
                </a:lnTo>
                <a:lnTo>
                  <a:pt x="115062" y="0"/>
                </a:lnTo>
                <a:lnTo>
                  <a:pt x="70080" y="9084"/>
                </a:lnTo>
                <a:lnTo>
                  <a:pt x="33528" y="33813"/>
                </a:lnTo>
                <a:lnTo>
                  <a:pt x="8977" y="70401"/>
                </a:lnTo>
                <a:lnTo>
                  <a:pt x="0" y="115062"/>
                </a:lnTo>
                <a:lnTo>
                  <a:pt x="8977" y="159603"/>
                </a:lnTo>
                <a:lnTo>
                  <a:pt x="33528" y="195929"/>
                </a:lnTo>
                <a:lnTo>
                  <a:pt x="70080" y="220396"/>
                </a:lnTo>
                <a:lnTo>
                  <a:pt x="88300" y="224028"/>
                </a:lnTo>
              </a:path>
            </a:pathLst>
          </a:custGeom>
          <a:ln w="254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49153" y="2306573"/>
            <a:ext cx="88265" cy="109220"/>
          </a:xfrm>
          <a:custGeom>
            <a:avLst/>
            <a:gdLst/>
            <a:ahLst/>
            <a:cxnLst/>
            <a:rect l="l" t="t" r="r" b="b"/>
            <a:pathLst>
              <a:path w="88265" h="109219">
                <a:moveTo>
                  <a:pt x="0" y="108966"/>
                </a:moveTo>
                <a:lnTo>
                  <a:pt x="18041" y="105334"/>
                </a:lnTo>
                <a:lnTo>
                  <a:pt x="54367" y="80867"/>
                </a:lnTo>
                <a:lnTo>
                  <a:pt x="78834" y="44541"/>
                </a:lnTo>
                <a:lnTo>
                  <a:pt x="87800" y="0"/>
                </a:lnTo>
              </a:path>
            </a:pathLst>
          </a:custGeom>
          <a:ln w="254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26920" y="2236470"/>
            <a:ext cx="165354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22653" y="1848230"/>
            <a:ext cx="1449705" cy="0"/>
          </a:xfrm>
          <a:custGeom>
            <a:avLst/>
            <a:gdLst/>
            <a:ahLst/>
            <a:cxnLst/>
            <a:rect l="l" t="t" r="r" b="b"/>
            <a:pathLst>
              <a:path w="1449705" h="0">
                <a:moveTo>
                  <a:pt x="0" y="0"/>
                </a:moveTo>
                <a:lnTo>
                  <a:pt x="1449323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706877" y="1849663"/>
            <a:ext cx="11176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Times New Roman"/>
                <a:cs typeface="Times New Roman"/>
              </a:rPr>
              <a:t>+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93927" y="2229901"/>
            <a:ext cx="1924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6666" sz="1500" spc="-15" i="1">
                <a:latin typeface="Times New Roman"/>
                <a:cs typeface="Times New Roman"/>
              </a:rPr>
              <a:t>v</a:t>
            </a:r>
            <a:r>
              <a:rPr dirty="0" sz="700" spc="5" i="1">
                <a:latin typeface="Times New Roman"/>
                <a:cs typeface="Times New Roman"/>
              </a:rPr>
              <a:t>PV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38577" y="184823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24505" y="1816607"/>
            <a:ext cx="79375" cy="63500"/>
          </a:xfrm>
          <a:custGeom>
            <a:avLst/>
            <a:gdLst/>
            <a:ahLst/>
            <a:cxnLst/>
            <a:rect l="l" t="t" r="r" b="b"/>
            <a:pathLst>
              <a:path w="79375" h="63500">
                <a:moveTo>
                  <a:pt x="79248" y="32003"/>
                </a:moveTo>
                <a:lnTo>
                  <a:pt x="0" y="0"/>
                </a:lnTo>
                <a:lnTo>
                  <a:pt x="0" y="63245"/>
                </a:lnTo>
                <a:lnTo>
                  <a:pt x="79248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77973" y="2034539"/>
            <a:ext cx="63500" cy="79375"/>
          </a:xfrm>
          <a:custGeom>
            <a:avLst/>
            <a:gdLst/>
            <a:ahLst/>
            <a:cxnLst/>
            <a:rect l="l" t="t" r="r" b="b"/>
            <a:pathLst>
              <a:path w="63500" h="79375">
                <a:moveTo>
                  <a:pt x="63246" y="0"/>
                </a:moveTo>
                <a:lnTo>
                  <a:pt x="0" y="0"/>
                </a:lnTo>
                <a:lnTo>
                  <a:pt x="31242" y="79248"/>
                </a:lnTo>
                <a:lnTo>
                  <a:pt x="632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248916" y="1862617"/>
            <a:ext cx="11176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Times New Roman"/>
                <a:cs typeface="Times New Roman"/>
              </a:rPr>
              <a:t>+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36728" y="2206285"/>
            <a:ext cx="14541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 i="1">
                <a:latin typeface="Times New Roman"/>
                <a:cs typeface="Times New Roman"/>
              </a:rPr>
              <a:t>v</a:t>
            </a:r>
            <a:r>
              <a:rPr dirty="0" baseline="-23809" sz="1050" i="1">
                <a:latin typeface="Times New Roman"/>
                <a:cs typeface="Times New Roman"/>
              </a:rPr>
              <a:t>D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06016" y="1925863"/>
            <a:ext cx="12509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baseline="-23809" sz="1050" i="1">
                <a:latin typeface="Times New Roman"/>
                <a:cs typeface="Times New Roman"/>
              </a:rPr>
              <a:t>D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67053" y="2229901"/>
            <a:ext cx="17145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6666" sz="1500" i="1">
                <a:latin typeface="Times New Roman"/>
                <a:cs typeface="Times New Roman"/>
              </a:rPr>
              <a:t>I</a:t>
            </a:r>
            <a:r>
              <a:rPr dirty="0" sz="700" spc="-5" i="1">
                <a:latin typeface="Times New Roman"/>
                <a:cs typeface="Times New Roman"/>
              </a:rPr>
              <a:t>SC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50339" y="1400048"/>
            <a:ext cx="1196975" cy="3968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Circuit</a:t>
            </a:r>
            <a:r>
              <a:rPr dirty="0" sz="1400" spc="-3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model</a:t>
            </a:r>
            <a:endParaRPr sz="14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0"/>
              </a:spcBef>
            </a:pPr>
            <a:r>
              <a:rPr dirty="0" baseline="16666" sz="1500" spc="-7" i="1">
                <a:latin typeface="Times New Roman"/>
                <a:cs typeface="Times New Roman"/>
              </a:rPr>
              <a:t>i</a:t>
            </a:r>
            <a:r>
              <a:rPr dirty="0" sz="700" spc="-5" i="1">
                <a:latin typeface="Times New Roman"/>
                <a:cs typeface="Times New Roman"/>
              </a:rPr>
              <a:t>PV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88499" y="1400048"/>
            <a:ext cx="13290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Model</a:t>
            </a:r>
            <a:r>
              <a:rPr dirty="0" sz="1400" spc="-5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equations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30871" y="2011442"/>
            <a:ext cx="248920" cy="2451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 i="1">
                <a:latin typeface="Times New Roman"/>
                <a:cs typeface="Times New Roman"/>
              </a:rPr>
              <a:t>PV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68507" y="2011442"/>
            <a:ext cx="157480" cy="2451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5" i="1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82033" y="2011442"/>
            <a:ext cx="116839" cy="2451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 i="1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27301" y="2011442"/>
            <a:ext cx="157480" cy="2451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5" i="1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86651" y="1923407"/>
            <a:ext cx="401320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15595" algn="l"/>
              </a:tabLst>
            </a:pPr>
            <a:r>
              <a:rPr dirty="0" sz="1000" spc="15" i="1">
                <a:latin typeface="Times New Roman"/>
                <a:cs typeface="Times New Roman"/>
              </a:rPr>
              <a:t>D</a:t>
            </a:r>
            <a:r>
              <a:rPr dirty="0" sz="1000" spc="15" i="1">
                <a:latin typeface="Times New Roman"/>
                <a:cs typeface="Times New Roman"/>
              </a:rPr>
              <a:t>	</a:t>
            </a:r>
            <a:r>
              <a:rPr dirty="0" sz="1000" spc="10" i="1">
                <a:latin typeface="Times New Roman"/>
                <a:cs typeface="Times New Roman"/>
              </a:rPr>
              <a:t>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42013" y="1868409"/>
            <a:ext cx="702945" cy="3384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69570" algn="l"/>
              </a:tabLst>
            </a:pPr>
            <a:r>
              <a:rPr dirty="0" sz="2050" i="1">
                <a:latin typeface="Times New Roman"/>
                <a:cs typeface="Times New Roman"/>
              </a:rPr>
              <a:t>v	</a:t>
            </a:r>
            <a:r>
              <a:rPr dirty="0" sz="2050">
                <a:latin typeface="Symbol"/>
                <a:cs typeface="Symbol"/>
              </a:rPr>
              <a:t></a:t>
            </a:r>
            <a:r>
              <a:rPr dirty="0" sz="2050" spc="-114">
                <a:latin typeface="Times New Roman"/>
                <a:cs typeface="Times New Roman"/>
              </a:rPr>
              <a:t> </a:t>
            </a:r>
            <a:r>
              <a:rPr dirty="0" sz="2050" i="1">
                <a:latin typeface="Times New Roman"/>
                <a:cs typeface="Times New Roman"/>
              </a:rPr>
              <a:t>v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46532" y="1641777"/>
            <a:ext cx="1946275" cy="6108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23850" algn="l"/>
                <a:tab pos="777240" algn="l"/>
                <a:tab pos="1542415" algn="l"/>
              </a:tabLst>
            </a:pPr>
            <a:r>
              <a:rPr dirty="0" sz="2050" i="1">
                <a:latin typeface="Times New Roman"/>
                <a:cs typeface="Times New Roman"/>
              </a:rPr>
              <a:t>i</a:t>
            </a:r>
            <a:r>
              <a:rPr dirty="0" sz="2050" i="1">
                <a:latin typeface="Times New Roman"/>
                <a:cs typeface="Times New Roman"/>
              </a:rPr>
              <a:t>	</a:t>
            </a:r>
            <a:r>
              <a:rPr dirty="0" sz="2050">
                <a:latin typeface="Symbol"/>
                <a:cs typeface="Symbol"/>
              </a:rPr>
              <a:t></a:t>
            </a:r>
            <a:r>
              <a:rPr dirty="0" sz="2050" spc="60">
                <a:latin typeface="Times New Roman"/>
                <a:cs typeface="Times New Roman"/>
              </a:rPr>
              <a:t> </a:t>
            </a:r>
            <a:r>
              <a:rPr dirty="0" sz="2050" i="1">
                <a:latin typeface="Times New Roman"/>
                <a:cs typeface="Times New Roman"/>
              </a:rPr>
              <a:t>I</a:t>
            </a:r>
            <a:r>
              <a:rPr dirty="0" sz="2050" i="1">
                <a:latin typeface="Times New Roman"/>
                <a:cs typeface="Times New Roman"/>
              </a:rPr>
              <a:t>	</a:t>
            </a:r>
            <a:r>
              <a:rPr dirty="0" sz="3800" spc="-815">
                <a:latin typeface="Symbol"/>
                <a:cs typeface="Symbol"/>
              </a:rPr>
              <a:t></a:t>
            </a:r>
            <a:r>
              <a:rPr dirty="0" sz="2050" i="1">
                <a:latin typeface="Times New Roman"/>
                <a:cs typeface="Times New Roman"/>
              </a:rPr>
              <a:t>e</a:t>
            </a:r>
            <a:r>
              <a:rPr dirty="0" sz="2050" i="1">
                <a:latin typeface="Times New Roman"/>
                <a:cs typeface="Times New Roman"/>
              </a:rPr>
              <a:t>	</a:t>
            </a:r>
            <a:r>
              <a:rPr dirty="0" sz="2050" spc="130">
                <a:latin typeface="Symbol"/>
                <a:cs typeface="Symbol"/>
              </a:rPr>
              <a:t></a:t>
            </a:r>
            <a:r>
              <a:rPr dirty="0" sz="2050" spc="-100">
                <a:latin typeface="Times New Roman"/>
                <a:cs typeface="Times New Roman"/>
              </a:rPr>
              <a:t>1</a:t>
            </a:r>
            <a:r>
              <a:rPr dirty="0" sz="3800" spc="-894">
                <a:latin typeface="Symbol"/>
                <a:cs typeface="Symbol"/>
              </a:rPr>
              <a:t></a:t>
            </a:r>
            <a:r>
              <a:rPr dirty="0" sz="2050">
                <a:latin typeface="Times New Roman"/>
                <a:cs typeface="Times New Roman"/>
              </a:rPr>
              <a:t>,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99024" y="1826276"/>
            <a:ext cx="426084" cy="2451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0029" algn="l"/>
              </a:tabLst>
            </a:pPr>
            <a:r>
              <a:rPr dirty="0" sz="1400" spc="15" i="1">
                <a:latin typeface="Times New Roman"/>
                <a:cs typeface="Times New Roman"/>
              </a:rPr>
              <a:t>v</a:t>
            </a:r>
            <a:r>
              <a:rPr dirty="0" sz="1400" spc="15" i="1">
                <a:latin typeface="Times New Roman"/>
                <a:cs typeface="Times New Roman"/>
              </a:rPr>
              <a:t>	</a:t>
            </a:r>
            <a:r>
              <a:rPr dirty="0" sz="1400" spc="90">
                <a:latin typeface="Times New Roman"/>
                <a:cs typeface="Times New Roman"/>
              </a:rPr>
              <a:t>/</a:t>
            </a:r>
            <a:r>
              <a:rPr dirty="0" sz="1400" spc="20" i="1"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467600" y="1672589"/>
            <a:ext cx="309880" cy="308610"/>
          </a:xfrm>
          <a:custGeom>
            <a:avLst/>
            <a:gdLst/>
            <a:ahLst/>
            <a:cxnLst/>
            <a:rect l="l" t="t" r="r" b="b"/>
            <a:pathLst>
              <a:path w="309879" h="308610">
                <a:moveTo>
                  <a:pt x="49924" y="250330"/>
                </a:moveTo>
                <a:lnTo>
                  <a:pt x="27432" y="227838"/>
                </a:lnTo>
                <a:lnTo>
                  <a:pt x="0" y="308610"/>
                </a:lnTo>
                <a:lnTo>
                  <a:pt x="40386" y="295399"/>
                </a:lnTo>
                <a:lnTo>
                  <a:pt x="40386" y="259842"/>
                </a:lnTo>
                <a:lnTo>
                  <a:pt x="49924" y="250330"/>
                </a:lnTo>
                <a:close/>
              </a:path>
              <a:path w="309879" h="308610">
                <a:moveTo>
                  <a:pt x="58674" y="259080"/>
                </a:moveTo>
                <a:lnTo>
                  <a:pt x="49924" y="250330"/>
                </a:lnTo>
                <a:lnTo>
                  <a:pt x="40386" y="259842"/>
                </a:lnTo>
                <a:lnTo>
                  <a:pt x="49530" y="268224"/>
                </a:lnTo>
                <a:lnTo>
                  <a:pt x="58674" y="259080"/>
                </a:lnTo>
                <a:close/>
              </a:path>
              <a:path w="309879" h="308610">
                <a:moveTo>
                  <a:pt x="81534" y="281940"/>
                </a:moveTo>
                <a:lnTo>
                  <a:pt x="58674" y="259080"/>
                </a:lnTo>
                <a:lnTo>
                  <a:pt x="49530" y="268224"/>
                </a:lnTo>
                <a:lnTo>
                  <a:pt x="40386" y="259842"/>
                </a:lnTo>
                <a:lnTo>
                  <a:pt x="40386" y="295399"/>
                </a:lnTo>
                <a:lnTo>
                  <a:pt x="81534" y="281940"/>
                </a:lnTo>
                <a:close/>
              </a:path>
              <a:path w="309879" h="308610">
                <a:moveTo>
                  <a:pt x="309372" y="8382"/>
                </a:moveTo>
                <a:lnTo>
                  <a:pt x="300990" y="0"/>
                </a:lnTo>
                <a:lnTo>
                  <a:pt x="49924" y="250330"/>
                </a:lnTo>
                <a:lnTo>
                  <a:pt x="58674" y="259080"/>
                </a:lnTo>
                <a:lnTo>
                  <a:pt x="309372" y="8382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7698740" y="1476248"/>
            <a:ext cx="41211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input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57200" y="2414777"/>
            <a:ext cx="9144000" cy="980440"/>
          </a:xfrm>
          <a:custGeom>
            <a:avLst/>
            <a:gdLst/>
            <a:ahLst/>
            <a:cxnLst/>
            <a:rect l="l" t="t" r="r" b="b"/>
            <a:pathLst>
              <a:path w="9144000" h="980439">
                <a:moveTo>
                  <a:pt x="0" y="0"/>
                </a:moveTo>
                <a:lnTo>
                  <a:pt x="0" y="979932"/>
                </a:lnTo>
                <a:lnTo>
                  <a:pt x="9144000" y="97993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14400" y="3200400"/>
            <a:ext cx="8077200" cy="194310"/>
          </a:xfrm>
          <a:custGeom>
            <a:avLst/>
            <a:gdLst/>
            <a:ahLst/>
            <a:cxnLst/>
            <a:rect l="l" t="t" r="r" b="b"/>
            <a:pathLst>
              <a:path w="8077200" h="194310">
                <a:moveTo>
                  <a:pt x="0" y="0"/>
                </a:moveTo>
                <a:lnTo>
                  <a:pt x="0" y="194310"/>
                </a:lnTo>
                <a:lnTo>
                  <a:pt x="8077200" y="194310"/>
                </a:lnTo>
                <a:lnTo>
                  <a:pt x="8077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09827" y="3195827"/>
            <a:ext cx="8087359" cy="199390"/>
          </a:xfrm>
          <a:custGeom>
            <a:avLst/>
            <a:gdLst/>
            <a:ahLst/>
            <a:cxnLst/>
            <a:rect l="l" t="t" r="r" b="b"/>
            <a:pathLst>
              <a:path w="8087359" h="199389">
                <a:moveTo>
                  <a:pt x="8087106" y="198882"/>
                </a:moveTo>
                <a:lnTo>
                  <a:pt x="8087106" y="0"/>
                </a:lnTo>
                <a:lnTo>
                  <a:pt x="0" y="0"/>
                </a:lnTo>
                <a:lnTo>
                  <a:pt x="0" y="198882"/>
                </a:lnTo>
                <a:lnTo>
                  <a:pt x="4571" y="198882"/>
                </a:lnTo>
                <a:lnTo>
                  <a:pt x="4571" y="9906"/>
                </a:lnTo>
                <a:lnTo>
                  <a:pt x="9905" y="4572"/>
                </a:lnTo>
                <a:lnTo>
                  <a:pt x="9905" y="9906"/>
                </a:lnTo>
                <a:lnTo>
                  <a:pt x="8077200" y="9906"/>
                </a:lnTo>
                <a:lnTo>
                  <a:pt x="8077200" y="4572"/>
                </a:lnTo>
                <a:lnTo>
                  <a:pt x="8081772" y="9906"/>
                </a:lnTo>
                <a:lnTo>
                  <a:pt x="8081772" y="198882"/>
                </a:lnTo>
                <a:lnTo>
                  <a:pt x="8087106" y="198882"/>
                </a:lnTo>
                <a:close/>
              </a:path>
              <a:path w="8087359" h="199389">
                <a:moveTo>
                  <a:pt x="9905" y="9906"/>
                </a:moveTo>
                <a:lnTo>
                  <a:pt x="9905" y="4572"/>
                </a:lnTo>
                <a:lnTo>
                  <a:pt x="4571" y="9906"/>
                </a:lnTo>
                <a:lnTo>
                  <a:pt x="9905" y="9906"/>
                </a:lnTo>
                <a:close/>
              </a:path>
              <a:path w="8087359" h="199389">
                <a:moveTo>
                  <a:pt x="9905" y="198882"/>
                </a:moveTo>
                <a:lnTo>
                  <a:pt x="9905" y="9906"/>
                </a:lnTo>
                <a:lnTo>
                  <a:pt x="4571" y="9906"/>
                </a:lnTo>
                <a:lnTo>
                  <a:pt x="4571" y="198882"/>
                </a:lnTo>
                <a:lnTo>
                  <a:pt x="9905" y="198882"/>
                </a:lnTo>
                <a:close/>
              </a:path>
              <a:path w="8087359" h="199389">
                <a:moveTo>
                  <a:pt x="8081772" y="9906"/>
                </a:moveTo>
                <a:lnTo>
                  <a:pt x="8077200" y="4572"/>
                </a:lnTo>
                <a:lnTo>
                  <a:pt x="8077200" y="9906"/>
                </a:lnTo>
                <a:lnTo>
                  <a:pt x="8081772" y="9906"/>
                </a:lnTo>
                <a:close/>
              </a:path>
              <a:path w="8087359" h="199389">
                <a:moveTo>
                  <a:pt x="8081772" y="198882"/>
                </a:moveTo>
                <a:lnTo>
                  <a:pt x="8081772" y="9906"/>
                </a:lnTo>
                <a:lnTo>
                  <a:pt x="8077200" y="9906"/>
                </a:lnTo>
                <a:lnTo>
                  <a:pt x="8077200" y="198882"/>
                </a:lnTo>
                <a:lnTo>
                  <a:pt x="8081772" y="198882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14400" y="2414777"/>
            <a:ext cx="8077200" cy="709930"/>
          </a:xfrm>
          <a:custGeom>
            <a:avLst/>
            <a:gdLst/>
            <a:ahLst/>
            <a:cxnLst/>
            <a:rect l="l" t="t" r="r" b="b"/>
            <a:pathLst>
              <a:path w="8077200" h="709930">
                <a:moveTo>
                  <a:pt x="0" y="0"/>
                </a:moveTo>
                <a:lnTo>
                  <a:pt x="0" y="709422"/>
                </a:lnTo>
                <a:lnTo>
                  <a:pt x="8077200" y="709422"/>
                </a:lnTo>
                <a:lnTo>
                  <a:pt x="8077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09827" y="2415539"/>
            <a:ext cx="8087359" cy="714375"/>
          </a:xfrm>
          <a:custGeom>
            <a:avLst/>
            <a:gdLst/>
            <a:ahLst/>
            <a:cxnLst/>
            <a:rect l="l" t="t" r="r" b="b"/>
            <a:pathLst>
              <a:path w="8087359" h="714375">
                <a:moveTo>
                  <a:pt x="9906" y="704088"/>
                </a:moveTo>
                <a:lnTo>
                  <a:pt x="9906" y="0"/>
                </a:lnTo>
                <a:lnTo>
                  <a:pt x="0" y="0"/>
                </a:lnTo>
                <a:lnTo>
                  <a:pt x="0" y="713994"/>
                </a:lnTo>
                <a:lnTo>
                  <a:pt x="4572" y="713994"/>
                </a:lnTo>
                <a:lnTo>
                  <a:pt x="4572" y="704088"/>
                </a:lnTo>
                <a:lnTo>
                  <a:pt x="9906" y="704088"/>
                </a:lnTo>
                <a:close/>
              </a:path>
              <a:path w="8087359" h="714375">
                <a:moveTo>
                  <a:pt x="8081772" y="704088"/>
                </a:moveTo>
                <a:lnTo>
                  <a:pt x="4572" y="704088"/>
                </a:lnTo>
                <a:lnTo>
                  <a:pt x="9906" y="708660"/>
                </a:lnTo>
                <a:lnTo>
                  <a:pt x="9905" y="713994"/>
                </a:lnTo>
                <a:lnTo>
                  <a:pt x="8077199" y="713994"/>
                </a:lnTo>
                <a:lnTo>
                  <a:pt x="8077199" y="708660"/>
                </a:lnTo>
                <a:lnTo>
                  <a:pt x="8081772" y="704088"/>
                </a:lnTo>
                <a:close/>
              </a:path>
              <a:path w="8087359" h="714375">
                <a:moveTo>
                  <a:pt x="9905" y="713994"/>
                </a:moveTo>
                <a:lnTo>
                  <a:pt x="9906" y="708660"/>
                </a:lnTo>
                <a:lnTo>
                  <a:pt x="4572" y="704088"/>
                </a:lnTo>
                <a:lnTo>
                  <a:pt x="4572" y="713994"/>
                </a:lnTo>
                <a:lnTo>
                  <a:pt x="9905" y="713994"/>
                </a:lnTo>
                <a:close/>
              </a:path>
              <a:path w="8087359" h="714375">
                <a:moveTo>
                  <a:pt x="8087106" y="713994"/>
                </a:moveTo>
                <a:lnTo>
                  <a:pt x="8087106" y="0"/>
                </a:lnTo>
                <a:lnTo>
                  <a:pt x="8077199" y="0"/>
                </a:lnTo>
                <a:lnTo>
                  <a:pt x="8077199" y="704088"/>
                </a:lnTo>
                <a:lnTo>
                  <a:pt x="8081772" y="704088"/>
                </a:lnTo>
                <a:lnTo>
                  <a:pt x="8081772" y="713994"/>
                </a:lnTo>
                <a:lnTo>
                  <a:pt x="8087106" y="713994"/>
                </a:lnTo>
                <a:close/>
              </a:path>
              <a:path w="8087359" h="714375">
                <a:moveTo>
                  <a:pt x="8081772" y="713994"/>
                </a:moveTo>
                <a:lnTo>
                  <a:pt x="8081772" y="704088"/>
                </a:lnTo>
                <a:lnTo>
                  <a:pt x="8077199" y="708660"/>
                </a:lnTo>
                <a:lnTo>
                  <a:pt x="8077199" y="713994"/>
                </a:lnTo>
                <a:lnTo>
                  <a:pt x="8081772" y="713994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168908" y="3210305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80" h="17780">
                <a:moveTo>
                  <a:pt x="0" y="0"/>
                </a:moveTo>
                <a:lnTo>
                  <a:pt x="0" y="17526"/>
                </a:lnTo>
                <a:lnTo>
                  <a:pt x="17525" y="17526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D1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423035" y="2415539"/>
            <a:ext cx="0" cy="355600"/>
          </a:xfrm>
          <a:custGeom>
            <a:avLst/>
            <a:gdLst/>
            <a:ahLst/>
            <a:cxnLst/>
            <a:rect l="l" t="t" r="r" b="b"/>
            <a:pathLst>
              <a:path w="0" h="355600">
                <a:moveTo>
                  <a:pt x="0" y="0"/>
                </a:moveTo>
                <a:lnTo>
                  <a:pt x="0" y="355091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395892" y="2415540"/>
            <a:ext cx="53340" cy="5715"/>
          </a:xfrm>
          <a:custGeom>
            <a:avLst/>
            <a:gdLst/>
            <a:ahLst/>
            <a:cxnLst/>
            <a:rect l="l" t="t" r="r" b="b"/>
            <a:pathLst>
              <a:path w="53340" h="5714">
                <a:moveTo>
                  <a:pt x="0" y="0"/>
                </a:moveTo>
                <a:lnTo>
                  <a:pt x="26761" y="5333"/>
                </a:lnTo>
                <a:lnTo>
                  <a:pt x="53261" y="0"/>
                </a:lnTo>
              </a:path>
            </a:pathLst>
          </a:custGeom>
          <a:ln w="254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109597" y="1841754"/>
            <a:ext cx="0" cy="929005"/>
          </a:xfrm>
          <a:custGeom>
            <a:avLst/>
            <a:gdLst/>
            <a:ahLst/>
            <a:cxnLst/>
            <a:rect l="l" t="t" r="r" b="b"/>
            <a:pathLst>
              <a:path w="0" h="929005">
                <a:moveTo>
                  <a:pt x="0" y="0"/>
                </a:moveTo>
                <a:lnTo>
                  <a:pt x="0" y="928877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22653" y="2764154"/>
            <a:ext cx="1449705" cy="0"/>
          </a:xfrm>
          <a:custGeom>
            <a:avLst/>
            <a:gdLst/>
            <a:ahLst/>
            <a:cxnLst/>
            <a:rect l="l" t="t" r="r" b="b"/>
            <a:pathLst>
              <a:path w="1449705" h="0">
                <a:moveTo>
                  <a:pt x="0" y="0"/>
                </a:moveTo>
                <a:lnTo>
                  <a:pt x="144932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706877" y="2534701"/>
            <a:ext cx="9525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Symbol"/>
                <a:cs typeface="Symbol"/>
              </a:rPr>
              <a:t>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48916" y="2546889"/>
            <a:ext cx="9525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Symbol"/>
                <a:cs typeface="Symbol"/>
              </a:rPr>
              <a:t>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39182" y="2425700"/>
            <a:ext cx="381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3888" sz="3600" spc="112" i="1">
                <a:latin typeface="Times New Roman"/>
                <a:cs typeface="Times New Roman"/>
              </a:rPr>
              <a:t>i</a:t>
            </a:r>
            <a:r>
              <a:rPr dirty="0" sz="1650" spc="15" i="1">
                <a:latin typeface="Times New Roman"/>
                <a:cs typeface="Times New Roman"/>
              </a:rPr>
              <a:t>PV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37529" y="2349500"/>
            <a:ext cx="12236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Symbol"/>
                <a:cs typeface="Symbol"/>
              </a:rPr>
              <a:t>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90" i="1">
                <a:latin typeface="Times New Roman"/>
                <a:cs typeface="Times New Roman"/>
              </a:rPr>
              <a:t>I</a:t>
            </a:r>
            <a:r>
              <a:rPr dirty="0" baseline="-20202" sz="2475" spc="135" i="1">
                <a:latin typeface="Times New Roman"/>
                <a:cs typeface="Times New Roman"/>
              </a:rPr>
              <a:t>SC </a:t>
            </a:r>
            <a:r>
              <a:rPr dirty="0" sz="2400">
                <a:latin typeface="Symbol"/>
                <a:cs typeface="Symbol"/>
              </a:rPr>
              <a:t></a:t>
            </a:r>
            <a:r>
              <a:rPr dirty="0" sz="2400" spc="-455">
                <a:latin typeface="Times New Roman"/>
                <a:cs typeface="Times New Roman"/>
              </a:rPr>
              <a:t> </a:t>
            </a:r>
            <a:r>
              <a:rPr dirty="0" sz="2400" spc="45" i="1">
                <a:latin typeface="Times New Roman"/>
                <a:cs typeface="Times New Roman"/>
              </a:rPr>
              <a:t>i</a:t>
            </a:r>
            <a:r>
              <a:rPr dirty="0" baseline="-20202" sz="2475" spc="67" i="1">
                <a:latin typeface="Times New Roman"/>
                <a:cs typeface="Times New Roman"/>
              </a:rPr>
              <a:t>D</a:t>
            </a:r>
            <a:endParaRPr baseline="-20202" sz="2475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721352" y="2667000"/>
            <a:ext cx="384175" cy="234950"/>
          </a:xfrm>
          <a:custGeom>
            <a:avLst/>
            <a:gdLst/>
            <a:ahLst/>
            <a:cxnLst/>
            <a:rect l="l" t="t" r="r" b="b"/>
            <a:pathLst>
              <a:path w="384175" h="234950">
                <a:moveTo>
                  <a:pt x="321943" y="44761"/>
                </a:moveTo>
                <a:lnTo>
                  <a:pt x="315659" y="34164"/>
                </a:lnTo>
                <a:lnTo>
                  <a:pt x="0" y="223265"/>
                </a:lnTo>
                <a:lnTo>
                  <a:pt x="6858" y="234695"/>
                </a:lnTo>
                <a:lnTo>
                  <a:pt x="321943" y="44761"/>
                </a:lnTo>
                <a:close/>
              </a:path>
              <a:path w="384175" h="234950">
                <a:moveTo>
                  <a:pt x="384048" y="0"/>
                </a:moveTo>
                <a:lnTo>
                  <a:pt x="299466" y="6857"/>
                </a:lnTo>
                <a:lnTo>
                  <a:pt x="315659" y="34164"/>
                </a:lnTo>
                <a:lnTo>
                  <a:pt x="326898" y="27431"/>
                </a:lnTo>
                <a:lnTo>
                  <a:pt x="332994" y="38099"/>
                </a:lnTo>
                <a:lnTo>
                  <a:pt x="332994" y="63395"/>
                </a:lnTo>
                <a:lnTo>
                  <a:pt x="338328" y="72389"/>
                </a:lnTo>
                <a:lnTo>
                  <a:pt x="384048" y="0"/>
                </a:lnTo>
                <a:close/>
              </a:path>
              <a:path w="384175" h="234950">
                <a:moveTo>
                  <a:pt x="332994" y="38099"/>
                </a:moveTo>
                <a:lnTo>
                  <a:pt x="326898" y="27431"/>
                </a:lnTo>
                <a:lnTo>
                  <a:pt x="315659" y="34164"/>
                </a:lnTo>
                <a:lnTo>
                  <a:pt x="321943" y="44761"/>
                </a:lnTo>
                <a:lnTo>
                  <a:pt x="332994" y="38099"/>
                </a:lnTo>
                <a:close/>
              </a:path>
              <a:path w="384175" h="234950">
                <a:moveTo>
                  <a:pt x="332994" y="63395"/>
                </a:moveTo>
                <a:lnTo>
                  <a:pt x="332994" y="38099"/>
                </a:lnTo>
                <a:lnTo>
                  <a:pt x="321943" y="44761"/>
                </a:lnTo>
                <a:lnTo>
                  <a:pt x="332994" y="63395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117340" y="2771648"/>
            <a:ext cx="52006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output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98340" y="3244850"/>
            <a:ext cx="194754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Product block from</a:t>
            </a:r>
            <a:r>
              <a:rPr dirty="0" sz="1400" spc="-7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Math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991600" y="3393947"/>
            <a:ext cx="609600" cy="980440"/>
          </a:xfrm>
          <a:custGeom>
            <a:avLst/>
            <a:gdLst/>
            <a:ahLst/>
            <a:cxnLst/>
            <a:rect l="l" t="t" r="r" b="b"/>
            <a:pathLst>
              <a:path w="609600" h="980439">
                <a:moveTo>
                  <a:pt x="0" y="979932"/>
                </a:moveTo>
                <a:lnTo>
                  <a:pt x="609600" y="979932"/>
                </a:lnTo>
                <a:lnTo>
                  <a:pt x="609600" y="0"/>
                </a:lnTo>
                <a:lnTo>
                  <a:pt x="0" y="0"/>
                </a:lnTo>
                <a:lnTo>
                  <a:pt x="0" y="979932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57200" y="3393947"/>
            <a:ext cx="457200" cy="980440"/>
          </a:xfrm>
          <a:custGeom>
            <a:avLst/>
            <a:gdLst/>
            <a:ahLst/>
            <a:cxnLst/>
            <a:rect l="l" t="t" r="r" b="b"/>
            <a:pathLst>
              <a:path w="457200" h="980439">
                <a:moveTo>
                  <a:pt x="0" y="979932"/>
                </a:moveTo>
                <a:lnTo>
                  <a:pt x="457200" y="979932"/>
                </a:lnTo>
                <a:lnTo>
                  <a:pt x="457200" y="0"/>
                </a:lnTo>
                <a:lnTo>
                  <a:pt x="0" y="0"/>
                </a:lnTo>
                <a:lnTo>
                  <a:pt x="0" y="979932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914400" y="3393947"/>
            <a:ext cx="8077200" cy="980440"/>
          </a:xfrm>
          <a:custGeom>
            <a:avLst/>
            <a:gdLst/>
            <a:ahLst/>
            <a:cxnLst/>
            <a:rect l="l" t="t" r="r" b="b"/>
            <a:pathLst>
              <a:path w="8077200" h="980439">
                <a:moveTo>
                  <a:pt x="0" y="0"/>
                </a:moveTo>
                <a:lnTo>
                  <a:pt x="0" y="979932"/>
                </a:lnTo>
                <a:lnTo>
                  <a:pt x="8077200" y="979931"/>
                </a:lnTo>
                <a:lnTo>
                  <a:pt x="8077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914780" y="339470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9905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8991981" y="339470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9905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131057" y="3673602"/>
            <a:ext cx="994410" cy="249554"/>
          </a:xfrm>
          <a:custGeom>
            <a:avLst/>
            <a:gdLst/>
            <a:ahLst/>
            <a:cxnLst/>
            <a:rect l="l" t="t" r="r" b="b"/>
            <a:pathLst>
              <a:path w="994410" h="249554">
                <a:moveTo>
                  <a:pt x="0" y="0"/>
                </a:moveTo>
                <a:lnTo>
                  <a:pt x="0" y="249174"/>
                </a:lnTo>
                <a:lnTo>
                  <a:pt x="994409" y="249174"/>
                </a:lnTo>
                <a:lnTo>
                  <a:pt x="9944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127501" y="3632930"/>
            <a:ext cx="974725" cy="26670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dirty="0" sz="700" spc="30">
                <a:latin typeface="Arial"/>
                <a:cs typeface="Arial"/>
              </a:rPr>
              <a:t>ECEN2060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700" spc="25">
                <a:latin typeface="Arial"/>
                <a:cs typeface="Arial"/>
              </a:rPr>
              <a:t>PV cell</a:t>
            </a:r>
            <a:r>
              <a:rPr dirty="0" sz="700" spc="8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characteristics</a:t>
            </a:r>
            <a:endParaRPr sz="7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857743" y="4145279"/>
            <a:ext cx="561340" cy="228600"/>
          </a:xfrm>
          <a:custGeom>
            <a:avLst/>
            <a:gdLst/>
            <a:ahLst/>
            <a:cxnLst/>
            <a:rect l="l" t="t" r="r" b="b"/>
            <a:pathLst>
              <a:path w="561340" h="228600">
                <a:moveTo>
                  <a:pt x="0" y="0"/>
                </a:moveTo>
                <a:lnTo>
                  <a:pt x="0" y="228600"/>
                </a:lnTo>
                <a:lnTo>
                  <a:pt x="560831" y="228600"/>
                </a:lnTo>
                <a:lnTo>
                  <a:pt x="56083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7857740" y="4145298"/>
            <a:ext cx="561340" cy="287020"/>
          </a:xfrm>
          <a:prstGeom prst="rect">
            <a:avLst/>
          </a:prstGeom>
          <a:ln w="9210">
            <a:solidFill>
              <a:srgbClr val="000000"/>
            </a:solidFill>
          </a:ln>
        </p:spPr>
        <p:txBody>
          <a:bodyPr wrap="square" lIns="0" tIns="59690" rIns="0" bIns="0" rtlCol="0" vert="horz">
            <a:spAutoFit/>
          </a:bodyPr>
          <a:lstStyle/>
          <a:p>
            <a:pPr algn="ctr" marR="19685">
              <a:lnSpc>
                <a:spcPct val="100000"/>
              </a:lnSpc>
              <a:spcBef>
                <a:spcPts val="470"/>
              </a:spcBef>
            </a:pPr>
            <a:r>
              <a:rPr dirty="0" sz="700" spc="30">
                <a:latin typeface="Arial"/>
                <a:cs typeface="Arial"/>
              </a:rPr>
              <a:t>PV</a:t>
            </a:r>
            <a:endParaRPr sz="7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060947" y="4117847"/>
            <a:ext cx="285115" cy="256540"/>
          </a:xfrm>
          <a:custGeom>
            <a:avLst/>
            <a:gdLst/>
            <a:ahLst/>
            <a:cxnLst/>
            <a:rect l="l" t="t" r="r" b="b"/>
            <a:pathLst>
              <a:path w="285114" h="256539">
                <a:moveTo>
                  <a:pt x="0" y="0"/>
                </a:moveTo>
                <a:lnTo>
                  <a:pt x="0" y="256032"/>
                </a:lnTo>
                <a:lnTo>
                  <a:pt x="284988" y="256032"/>
                </a:lnTo>
                <a:lnTo>
                  <a:pt x="2849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060943" y="4117864"/>
            <a:ext cx="285115" cy="256540"/>
          </a:xfrm>
          <a:custGeom>
            <a:avLst/>
            <a:gdLst/>
            <a:ahLst/>
            <a:cxnLst/>
            <a:rect l="l" t="t" r="r" b="b"/>
            <a:pathLst>
              <a:path w="285114" h="256539">
                <a:moveTo>
                  <a:pt x="284991" y="0"/>
                </a:moveTo>
                <a:lnTo>
                  <a:pt x="0" y="0"/>
                </a:lnTo>
                <a:lnTo>
                  <a:pt x="0" y="256014"/>
                </a:lnTo>
              </a:path>
            </a:pathLst>
          </a:custGeom>
          <a:ln w="92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345934" y="4117864"/>
            <a:ext cx="0" cy="256540"/>
          </a:xfrm>
          <a:custGeom>
            <a:avLst/>
            <a:gdLst/>
            <a:ahLst/>
            <a:cxnLst/>
            <a:rect l="l" t="t" r="r" b="b"/>
            <a:pathLst>
              <a:path w="0" h="256539">
                <a:moveTo>
                  <a:pt x="0" y="256014"/>
                </a:moveTo>
                <a:lnTo>
                  <a:pt x="0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157684" y="4214582"/>
            <a:ext cx="64852" cy="648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890004" y="3451097"/>
            <a:ext cx="285115" cy="332740"/>
          </a:xfrm>
          <a:custGeom>
            <a:avLst/>
            <a:gdLst/>
            <a:ahLst/>
            <a:cxnLst/>
            <a:rect l="l" t="t" r="r" b="b"/>
            <a:pathLst>
              <a:path w="285115" h="332739">
                <a:moveTo>
                  <a:pt x="0" y="0"/>
                </a:moveTo>
                <a:lnTo>
                  <a:pt x="0" y="332232"/>
                </a:lnTo>
                <a:lnTo>
                  <a:pt x="284988" y="332232"/>
                </a:lnTo>
                <a:lnTo>
                  <a:pt x="2849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913591" y="3473912"/>
            <a:ext cx="211899" cy="148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889994" y="3451118"/>
            <a:ext cx="285115" cy="332740"/>
          </a:xfrm>
          <a:custGeom>
            <a:avLst/>
            <a:gdLst/>
            <a:ahLst/>
            <a:cxnLst/>
            <a:rect l="l" t="t" r="r" b="b"/>
            <a:pathLst>
              <a:path w="285115" h="332739">
                <a:moveTo>
                  <a:pt x="284991" y="0"/>
                </a:moveTo>
                <a:lnTo>
                  <a:pt x="0" y="0"/>
                </a:lnTo>
                <a:lnTo>
                  <a:pt x="0" y="332227"/>
                </a:lnTo>
                <a:lnTo>
                  <a:pt x="284991" y="332227"/>
                </a:lnTo>
                <a:lnTo>
                  <a:pt x="284991" y="0"/>
                </a:lnTo>
                <a:close/>
              </a:path>
            </a:pathLst>
          </a:custGeom>
          <a:ln w="92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899154" y="3460259"/>
            <a:ext cx="266700" cy="314325"/>
          </a:xfrm>
          <a:custGeom>
            <a:avLst/>
            <a:gdLst/>
            <a:ahLst/>
            <a:cxnLst/>
            <a:rect l="l" t="t" r="r" b="b"/>
            <a:pathLst>
              <a:path w="266700" h="314325">
                <a:moveTo>
                  <a:pt x="266696" y="0"/>
                </a:moveTo>
                <a:lnTo>
                  <a:pt x="0" y="0"/>
                </a:lnTo>
                <a:lnTo>
                  <a:pt x="0" y="313946"/>
                </a:lnTo>
                <a:lnTo>
                  <a:pt x="266696" y="313946"/>
                </a:lnTo>
                <a:lnTo>
                  <a:pt x="266696" y="0"/>
                </a:lnTo>
                <a:close/>
              </a:path>
            </a:pathLst>
          </a:custGeom>
          <a:ln w="92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6804152" y="3762631"/>
            <a:ext cx="442595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25">
                <a:latin typeface="Arial"/>
                <a:cs typeface="Arial"/>
              </a:rPr>
              <a:t>PV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power</a:t>
            </a:r>
            <a:endParaRPr sz="7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443212" y="4108724"/>
            <a:ext cx="54610" cy="265430"/>
          </a:xfrm>
          <a:custGeom>
            <a:avLst/>
            <a:gdLst/>
            <a:ahLst/>
            <a:cxnLst/>
            <a:rect l="l" t="t" r="r" b="b"/>
            <a:pathLst>
              <a:path w="54609" h="265429">
                <a:moveTo>
                  <a:pt x="54101" y="0"/>
                </a:moveTo>
                <a:lnTo>
                  <a:pt x="0" y="0"/>
                </a:lnTo>
                <a:lnTo>
                  <a:pt x="0" y="265155"/>
                </a:lnTo>
              </a:path>
            </a:pathLst>
          </a:custGeom>
          <a:ln w="92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499618" y="4108724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29">
                <a:moveTo>
                  <a:pt x="0" y="0"/>
                </a:moveTo>
                <a:lnTo>
                  <a:pt x="0" y="265155"/>
                </a:lnTo>
              </a:path>
            </a:pathLst>
          </a:custGeom>
          <a:ln w="4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7470266" y="4108703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29">
                <a:moveTo>
                  <a:pt x="0" y="0"/>
                </a:moveTo>
                <a:lnTo>
                  <a:pt x="0" y="265175"/>
                </a:lnTo>
              </a:path>
            </a:pathLst>
          </a:custGeom>
          <a:ln w="54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295398" y="4367802"/>
            <a:ext cx="92710" cy="0"/>
          </a:xfrm>
          <a:custGeom>
            <a:avLst/>
            <a:gdLst/>
            <a:ahLst/>
            <a:cxnLst/>
            <a:rect l="l" t="t" r="r" b="b"/>
            <a:pathLst>
              <a:path w="92709" h="0">
                <a:moveTo>
                  <a:pt x="92197" y="0"/>
                </a:moveTo>
                <a:lnTo>
                  <a:pt x="0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295388" y="43677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2" y="761"/>
                </a:lnTo>
                <a:lnTo>
                  <a:pt x="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341870" y="4321302"/>
            <a:ext cx="92710" cy="52705"/>
          </a:xfrm>
          <a:custGeom>
            <a:avLst/>
            <a:gdLst/>
            <a:ahLst/>
            <a:cxnLst/>
            <a:rect l="l" t="t" r="r" b="b"/>
            <a:pathLst>
              <a:path w="92709" h="52704">
                <a:moveTo>
                  <a:pt x="92201" y="46481"/>
                </a:moveTo>
                <a:lnTo>
                  <a:pt x="0" y="0"/>
                </a:lnTo>
                <a:lnTo>
                  <a:pt x="0" y="52577"/>
                </a:lnTo>
                <a:lnTo>
                  <a:pt x="79908" y="52577"/>
                </a:lnTo>
                <a:lnTo>
                  <a:pt x="92201" y="464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691825" y="4368146"/>
            <a:ext cx="627380" cy="0"/>
          </a:xfrm>
          <a:custGeom>
            <a:avLst/>
            <a:gdLst/>
            <a:ahLst/>
            <a:cxnLst/>
            <a:rect l="l" t="t" r="r" b="b"/>
            <a:pathLst>
              <a:path w="627379" h="0">
                <a:moveTo>
                  <a:pt x="0" y="0"/>
                </a:moveTo>
                <a:lnTo>
                  <a:pt x="627242" y="0"/>
                </a:lnTo>
              </a:path>
            </a:pathLst>
          </a:custGeom>
          <a:ln w="99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313676" y="43677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862783" y="4274820"/>
            <a:ext cx="189020" cy="1036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295388" y="4229100"/>
            <a:ext cx="138683" cy="922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420609" y="4274831"/>
            <a:ext cx="894080" cy="0"/>
          </a:xfrm>
          <a:custGeom>
            <a:avLst/>
            <a:gdLst/>
            <a:ahLst/>
            <a:cxnLst/>
            <a:rect l="l" t="t" r="r" b="b"/>
            <a:pathLst>
              <a:path w="894079" h="0">
                <a:moveTo>
                  <a:pt x="0" y="0"/>
                </a:moveTo>
                <a:lnTo>
                  <a:pt x="895972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7313676" y="42748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742938" y="3627120"/>
            <a:ext cx="137921" cy="922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420609" y="3673609"/>
            <a:ext cx="340995" cy="601345"/>
          </a:xfrm>
          <a:custGeom>
            <a:avLst/>
            <a:gdLst/>
            <a:ahLst/>
            <a:cxnLst/>
            <a:rect l="l" t="t" r="r" b="b"/>
            <a:pathLst>
              <a:path w="340995" h="601345">
                <a:moveTo>
                  <a:pt x="0" y="601222"/>
                </a:moveTo>
                <a:lnTo>
                  <a:pt x="0" y="0"/>
                </a:lnTo>
                <a:lnTo>
                  <a:pt x="340610" y="0"/>
                </a:lnTo>
              </a:path>
            </a:pathLst>
          </a:custGeom>
          <a:ln w="92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761226" y="367284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328412" y="427483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834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374129" y="42748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355842" y="4274831"/>
            <a:ext cx="64769" cy="0"/>
          </a:xfrm>
          <a:custGeom>
            <a:avLst/>
            <a:gdLst/>
            <a:ahLst/>
            <a:cxnLst/>
            <a:rect l="l" t="t" r="r" b="b"/>
            <a:pathLst>
              <a:path w="64770" h="0">
                <a:moveTo>
                  <a:pt x="0" y="0"/>
                </a:moveTo>
                <a:lnTo>
                  <a:pt x="64922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420611" y="42748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420611" y="4274820"/>
            <a:ext cx="26670" cy="27940"/>
          </a:xfrm>
          <a:custGeom>
            <a:avLst/>
            <a:gdLst/>
            <a:ahLst/>
            <a:cxnLst/>
            <a:rect l="l" t="t" r="r" b="b"/>
            <a:pathLst>
              <a:path w="26670" h="27939">
                <a:moveTo>
                  <a:pt x="0" y="0"/>
                </a:moveTo>
                <a:lnTo>
                  <a:pt x="0" y="27432"/>
                </a:lnTo>
                <a:lnTo>
                  <a:pt x="26670" y="27432"/>
                </a:lnTo>
                <a:lnTo>
                  <a:pt x="266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420609" y="4274831"/>
            <a:ext cx="26670" cy="27940"/>
          </a:xfrm>
          <a:custGeom>
            <a:avLst/>
            <a:gdLst/>
            <a:ahLst/>
            <a:cxnLst/>
            <a:rect l="l" t="t" r="r" b="b"/>
            <a:pathLst>
              <a:path w="26670" h="27939">
                <a:moveTo>
                  <a:pt x="26669" y="0"/>
                </a:moveTo>
                <a:lnTo>
                  <a:pt x="0" y="0"/>
                </a:lnTo>
                <a:lnTo>
                  <a:pt x="0" y="27431"/>
                </a:lnTo>
                <a:lnTo>
                  <a:pt x="26669" y="27431"/>
                </a:lnTo>
                <a:lnTo>
                  <a:pt x="26669" y="0"/>
                </a:lnTo>
                <a:close/>
              </a:path>
            </a:pathLst>
          </a:custGeom>
          <a:ln w="92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6389623" y="4262616"/>
            <a:ext cx="168910" cy="125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50" spc="-10">
                <a:latin typeface="Arial"/>
                <a:cs typeface="Arial"/>
              </a:rPr>
              <a:t>P</a:t>
            </a:r>
            <a:r>
              <a:rPr dirty="0" sz="650">
                <a:latin typeface="Arial"/>
                <a:cs typeface="Arial"/>
              </a:rPr>
              <a:t>p</a:t>
            </a:r>
            <a:r>
              <a:rPr dirty="0" sz="650">
                <a:latin typeface="Arial"/>
                <a:cs typeface="Arial"/>
              </a:rPr>
              <a:t>v</a:t>
            </a:r>
            <a:endParaRPr sz="65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5591558" y="4182637"/>
            <a:ext cx="0" cy="191770"/>
          </a:xfrm>
          <a:custGeom>
            <a:avLst/>
            <a:gdLst/>
            <a:ahLst/>
            <a:cxnLst/>
            <a:rect l="l" t="t" r="r" b="b"/>
            <a:pathLst>
              <a:path w="0" h="191770">
                <a:moveTo>
                  <a:pt x="0" y="0"/>
                </a:moveTo>
                <a:lnTo>
                  <a:pt x="0" y="190784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295388" y="4136135"/>
            <a:ext cx="138683" cy="929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696453" y="3534172"/>
            <a:ext cx="618490" cy="648970"/>
          </a:xfrm>
          <a:custGeom>
            <a:avLst/>
            <a:gdLst/>
            <a:ahLst/>
            <a:cxnLst/>
            <a:rect l="l" t="t" r="r" b="b"/>
            <a:pathLst>
              <a:path w="618490" h="648970">
                <a:moveTo>
                  <a:pt x="0" y="0"/>
                </a:moveTo>
                <a:lnTo>
                  <a:pt x="0" y="646912"/>
                </a:lnTo>
                <a:lnTo>
                  <a:pt x="619467" y="646912"/>
                </a:lnTo>
              </a:path>
            </a:pathLst>
          </a:custGeom>
          <a:ln w="92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7313676" y="418261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6766812" y="4050018"/>
            <a:ext cx="307340" cy="31115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138430">
              <a:lnSpc>
                <a:spcPts val="730"/>
              </a:lnSpc>
              <a:spcBef>
                <a:spcPts val="170"/>
              </a:spcBef>
            </a:pPr>
            <a:r>
              <a:rPr dirty="0" sz="650" spc="-10">
                <a:latin typeface="Arial"/>
                <a:cs typeface="Arial"/>
              </a:rPr>
              <a:t>V</a:t>
            </a:r>
            <a:r>
              <a:rPr dirty="0" sz="650">
                <a:latin typeface="Arial"/>
                <a:cs typeface="Arial"/>
              </a:rPr>
              <a:t>p</a:t>
            </a:r>
            <a:r>
              <a:rPr dirty="0" sz="650">
                <a:latin typeface="Arial"/>
                <a:cs typeface="Arial"/>
              </a:rPr>
              <a:t>v  </a:t>
            </a:r>
            <a:r>
              <a:rPr dirty="0" sz="650">
                <a:latin typeface="Arial"/>
                <a:cs typeface="Arial"/>
              </a:rPr>
              <a:t>Ppv</a:t>
            </a:r>
            <a:endParaRPr sz="650">
              <a:latin typeface="Arial"/>
              <a:cs typeface="Arial"/>
            </a:endParaRPr>
          </a:p>
          <a:p>
            <a:pPr marL="160020">
              <a:lnSpc>
                <a:spcPts val="710"/>
              </a:lnSpc>
            </a:pPr>
            <a:r>
              <a:rPr dirty="0" sz="650" spc="10">
                <a:latin typeface="Arial"/>
                <a:cs typeface="Arial"/>
              </a:rPr>
              <a:t>Ipv</a:t>
            </a:r>
            <a:endParaRPr sz="65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696453" y="3488435"/>
            <a:ext cx="184406" cy="92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867402" y="3534172"/>
            <a:ext cx="829310" cy="648970"/>
          </a:xfrm>
          <a:custGeom>
            <a:avLst/>
            <a:gdLst/>
            <a:ahLst/>
            <a:cxnLst/>
            <a:rect l="l" t="t" r="r" b="b"/>
            <a:pathLst>
              <a:path w="829309" h="648970">
                <a:moveTo>
                  <a:pt x="0" y="648465"/>
                </a:moveTo>
                <a:lnTo>
                  <a:pt x="0" y="0"/>
                </a:lnTo>
                <a:lnTo>
                  <a:pt x="829050" y="0"/>
                </a:lnTo>
              </a:path>
            </a:pathLst>
          </a:custGeom>
          <a:ln w="92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696456" y="353415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696456" y="3534155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40" h="27939">
                <a:moveTo>
                  <a:pt x="0" y="0"/>
                </a:moveTo>
                <a:lnTo>
                  <a:pt x="0" y="27432"/>
                </a:lnTo>
                <a:lnTo>
                  <a:pt x="27431" y="27432"/>
                </a:lnTo>
                <a:lnTo>
                  <a:pt x="2743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696450" y="3534172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40" h="27939">
                <a:moveTo>
                  <a:pt x="27432" y="0"/>
                </a:moveTo>
                <a:lnTo>
                  <a:pt x="0" y="0"/>
                </a:lnTo>
                <a:lnTo>
                  <a:pt x="0" y="27431"/>
                </a:lnTo>
                <a:lnTo>
                  <a:pt x="27432" y="27431"/>
                </a:lnTo>
                <a:lnTo>
                  <a:pt x="27432" y="0"/>
                </a:lnTo>
                <a:close/>
              </a:path>
            </a:pathLst>
          </a:custGeom>
          <a:ln w="92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867402" y="4136135"/>
            <a:ext cx="184401" cy="929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591558" y="4182637"/>
            <a:ext cx="276225" cy="0"/>
          </a:xfrm>
          <a:custGeom>
            <a:avLst/>
            <a:gdLst/>
            <a:ahLst/>
            <a:cxnLst/>
            <a:rect l="l" t="t" r="r" b="b"/>
            <a:pathLst>
              <a:path w="276225" h="0">
                <a:moveTo>
                  <a:pt x="0" y="0"/>
                </a:moveTo>
                <a:lnTo>
                  <a:pt x="276504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867400" y="418261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867400" y="4182617"/>
            <a:ext cx="27940" cy="26670"/>
          </a:xfrm>
          <a:custGeom>
            <a:avLst/>
            <a:gdLst/>
            <a:ahLst/>
            <a:cxnLst/>
            <a:rect l="l" t="t" r="r" b="b"/>
            <a:pathLst>
              <a:path w="27939" h="26670">
                <a:moveTo>
                  <a:pt x="0" y="0"/>
                </a:moveTo>
                <a:lnTo>
                  <a:pt x="0" y="26670"/>
                </a:lnTo>
                <a:lnTo>
                  <a:pt x="27432" y="26670"/>
                </a:lnTo>
                <a:lnTo>
                  <a:pt x="27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867399" y="4182637"/>
            <a:ext cx="27940" cy="26670"/>
          </a:xfrm>
          <a:custGeom>
            <a:avLst/>
            <a:gdLst/>
            <a:ahLst/>
            <a:cxnLst/>
            <a:rect l="l" t="t" r="r" b="b"/>
            <a:pathLst>
              <a:path w="27939" h="26670">
                <a:moveTo>
                  <a:pt x="27432" y="0"/>
                </a:moveTo>
                <a:lnTo>
                  <a:pt x="0" y="0"/>
                </a:lnTo>
                <a:lnTo>
                  <a:pt x="0" y="26670"/>
                </a:lnTo>
                <a:lnTo>
                  <a:pt x="27432" y="26670"/>
                </a:lnTo>
                <a:lnTo>
                  <a:pt x="27432" y="0"/>
                </a:lnTo>
                <a:close/>
              </a:path>
            </a:pathLst>
          </a:custGeom>
          <a:ln w="92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090162" y="4182624"/>
            <a:ext cx="3501390" cy="191770"/>
          </a:xfrm>
          <a:custGeom>
            <a:avLst/>
            <a:gdLst/>
            <a:ahLst/>
            <a:cxnLst/>
            <a:rect l="l" t="t" r="r" b="b"/>
            <a:pathLst>
              <a:path w="3501390" h="191770">
                <a:moveTo>
                  <a:pt x="0" y="191255"/>
                </a:moveTo>
                <a:lnTo>
                  <a:pt x="0" y="0"/>
                </a:lnTo>
                <a:lnTo>
                  <a:pt x="3501396" y="0"/>
                </a:lnTo>
              </a:path>
            </a:pathLst>
          </a:custGeom>
          <a:ln w="92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591555" y="418261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591555" y="4182617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0" y="0"/>
                </a:moveTo>
                <a:lnTo>
                  <a:pt x="0" y="26670"/>
                </a:lnTo>
                <a:lnTo>
                  <a:pt x="26670" y="26670"/>
                </a:lnTo>
                <a:lnTo>
                  <a:pt x="266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591558" y="4182637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26669" y="0"/>
                </a:moveTo>
                <a:lnTo>
                  <a:pt x="0" y="0"/>
                </a:lnTo>
                <a:lnTo>
                  <a:pt x="0" y="26670"/>
                </a:lnTo>
                <a:lnTo>
                  <a:pt x="26669" y="26670"/>
                </a:lnTo>
                <a:lnTo>
                  <a:pt x="26669" y="0"/>
                </a:lnTo>
                <a:close/>
              </a:path>
            </a:pathLst>
          </a:custGeom>
          <a:ln w="92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7479792" y="4229100"/>
            <a:ext cx="368807" cy="9220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482590" y="3576828"/>
            <a:ext cx="689610" cy="538480"/>
          </a:xfrm>
          <a:custGeom>
            <a:avLst/>
            <a:gdLst/>
            <a:ahLst/>
            <a:cxnLst/>
            <a:rect l="l" t="t" r="r" b="b"/>
            <a:pathLst>
              <a:path w="689610" h="538479">
                <a:moveTo>
                  <a:pt x="633797" y="486684"/>
                </a:moveTo>
                <a:lnTo>
                  <a:pt x="8382" y="0"/>
                </a:lnTo>
                <a:lnTo>
                  <a:pt x="0" y="9906"/>
                </a:lnTo>
                <a:lnTo>
                  <a:pt x="626155" y="496582"/>
                </a:lnTo>
                <a:lnTo>
                  <a:pt x="633797" y="486684"/>
                </a:lnTo>
                <a:close/>
              </a:path>
              <a:path w="689610" h="538479">
                <a:moveTo>
                  <a:pt x="643890" y="529163"/>
                </a:moveTo>
                <a:lnTo>
                  <a:pt x="643890" y="494538"/>
                </a:lnTo>
                <a:lnTo>
                  <a:pt x="636270" y="504444"/>
                </a:lnTo>
                <a:lnTo>
                  <a:pt x="626155" y="496582"/>
                </a:lnTo>
                <a:lnTo>
                  <a:pt x="606552" y="521970"/>
                </a:lnTo>
                <a:lnTo>
                  <a:pt x="643890" y="529163"/>
                </a:lnTo>
                <a:close/>
              </a:path>
              <a:path w="689610" h="538479">
                <a:moveTo>
                  <a:pt x="643890" y="494538"/>
                </a:moveTo>
                <a:lnTo>
                  <a:pt x="633797" y="486684"/>
                </a:lnTo>
                <a:lnTo>
                  <a:pt x="626155" y="496582"/>
                </a:lnTo>
                <a:lnTo>
                  <a:pt x="636270" y="504444"/>
                </a:lnTo>
                <a:lnTo>
                  <a:pt x="643890" y="494538"/>
                </a:lnTo>
                <a:close/>
              </a:path>
              <a:path w="689610" h="538479">
                <a:moveTo>
                  <a:pt x="689610" y="537972"/>
                </a:moveTo>
                <a:lnTo>
                  <a:pt x="653034" y="461772"/>
                </a:lnTo>
                <a:lnTo>
                  <a:pt x="633797" y="486684"/>
                </a:lnTo>
                <a:lnTo>
                  <a:pt x="643890" y="494538"/>
                </a:lnTo>
                <a:lnTo>
                  <a:pt x="643890" y="529163"/>
                </a:lnTo>
                <a:lnTo>
                  <a:pt x="689610" y="537972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4498345" y="3458206"/>
            <a:ext cx="8940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Operations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7162800" y="3499103"/>
            <a:ext cx="382905" cy="105410"/>
          </a:xfrm>
          <a:custGeom>
            <a:avLst/>
            <a:gdLst/>
            <a:ahLst/>
            <a:cxnLst/>
            <a:rect l="l" t="t" r="r" b="b"/>
            <a:pathLst>
              <a:path w="382904" h="105410">
                <a:moveTo>
                  <a:pt x="73845" y="61571"/>
                </a:moveTo>
                <a:lnTo>
                  <a:pt x="67818" y="30479"/>
                </a:lnTo>
                <a:lnTo>
                  <a:pt x="0" y="82295"/>
                </a:lnTo>
                <a:lnTo>
                  <a:pt x="61722" y="99440"/>
                </a:lnTo>
                <a:lnTo>
                  <a:pt x="61722" y="64007"/>
                </a:lnTo>
                <a:lnTo>
                  <a:pt x="73845" y="61571"/>
                </a:lnTo>
                <a:close/>
              </a:path>
              <a:path w="382904" h="105410">
                <a:moveTo>
                  <a:pt x="76212" y="73776"/>
                </a:moveTo>
                <a:lnTo>
                  <a:pt x="73845" y="61571"/>
                </a:lnTo>
                <a:lnTo>
                  <a:pt x="61722" y="64007"/>
                </a:lnTo>
                <a:lnTo>
                  <a:pt x="64008" y="76199"/>
                </a:lnTo>
                <a:lnTo>
                  <a:pt x="76212" y="73776"/>
                </a:lnTo>
                <a:close/>
              </a:path>
              <a:path w="382904" h="105410">
                <a:moveTo>
                  <a:pt x="82296" y="105155"/>
                </a:moveTo>
                <a:lnTo>
                  <a:pt x="76212" y="73776"/>
                </a:lnTo>
                <a:lnTo>
                  <a:pt x="64008" y="76199"/>
                </a:lnTo>
                <a:lnTo>
                  <a:pt x="61722" y="64007"/>
                </a:lnTo>
                <a:lnTo>
                  <a:pt x="61722" y="99440"/>
                </a:lnTo>
                <a:lnTo>
                  <a:pt x="82296" y="105155"/>
                </a:lnTo>
                <a:close/>
              </a:path>
              <a:path w="382904" h="105410">
                <a:moveTo>
                  <a:pt x="382524" y="12953"/>
                </a:moveTo>
                <a:lnTo>
                  <a:pt x="380238" y="0"/>
                </a:lnTo>
                <a:lnTo>
                  <a:pt x="73845" y="61571"/>
                </a:lnTo>
                <a:lnTo>
                  <a:pt x="76212" y="73776"/>
                </a:lnTo>
                <a:lnTo>
                  <a:pt x="382524" y="12953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7622540" y="3305047"/>
            <a:ext cx="12655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XY Graph</a:t>
            </a:r>
            <a:r>
              <a:rPr dirty="0" sz="1400" spc="-9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block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622544" y="3518405"/>
            <a:ext cx="86296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from</a:t>
            </a:r>
            <a:r>
              <a:rPr dirty="0" sz="1400" spc="-7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Sinks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221744" y="3914652"/>
            <a:ext cx="83502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Repeating 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sequence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8991600" y="4373117"/>
            <a:ext cx="609600" cy="980440"/>
          </a:xfrm>
          <a:custGeom>
            <a:avLst/>
            <a:gdLst/>
            <a:ahLst/>
            <a:cxnLst/>
            <a:rect l="l" t="t" r="r" b="b"/>
            <a:pathLst>
              <a:path w="609600" h="980439">
                <a:moveTo>
                  <a:pt x="0" y="979932"/>
                </a:moveTo>
                <a:lnTo>
                  <a:pt x="609600" y="979932"/>
                </a:lnTo>
                <a:lnTo>
                  <a:pt x="609600" y="0"/>
                </a:lnTo>
                <a:lnTo>
                  <a:pt x="0" y="0"/>
                </a:lnTo>
                <a:lnTo>
                  <a:pt x="0" y="979932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57200" y="4373117"/>
            <a:ext cx="457200" cy="980440"/>
          </a:xfrm>
          <a:custGeom>
            <a:avLst/>
            <a:gdLst/>
            <a:ahLst/>
            <a:cxnLst/>
            <a:rect l="l" t="t" r="r" b="b"/>
            <a:pathLst>
              <a:path w="457200" h="980439">
                <a:moveTo>
                  <a:pt x="0" y="979932"/>
                </a:moveTo>
                <a:lnTo>
                  <a:pt x="457199" y="979932"/>
                </a:lnTo>
                <a:lnTo>
                  <a:pt x="457199" y="0"/>
                </a:lnTo>
                <a:lnTo>
                  <a:pt x="0" y="0"/>
                </a:lnTo>
                <a:lnTo>
                  <a:pt x="0" y="979932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914780" y="437387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9905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8991981" y="437387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9905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382959" y="5135908"/>
            <a:ext cx="90170" cy="217170"/>
          </a:xfrm>
          <a:custGeom>
            <a:avLst/>
            <a:gdLst/>
            <a:ahLst/>
            <a:cxnLst/>
            <a:rect l="l" t="t" r="r" b="b"/>
            <a:pathLst>
              <a:path w="90169" h="217170">
                <a:moveTo>
                  <a:pt x="0" y="217141"/>
                </a:moveTo>
                <a:lnTo>
                  <a:pt x="89975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472946" y="513587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472947" y="5135895"/>
            <a:ext cx="90170" cy="217170"/>
          </a:xfrm>
          <a:custGeom>
            <a:avLst/>
            <a:gdLst/>
            <a:ahLst/>
            <a:cxnLst/>
            <a:rect l="l" t="t" r="r" b="b"/>
            <a:pathLst>
              <a:path w="90169" h="217170">
                <a:moveTo>
                  <a:pt x="0" y="0"/>
                </a:moveTo>
                <a:lnTo>
                  <a:pt x="90196" y="216634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567366" y="5135908"/>
            <a:ext cx="90170" cy="217170"/>
          </a:xfrm>
          <a:custGeom>
            <a:avLst/>
            <a:gdLst/>
            <a:ahLst/>
            <a:cxnLst/>
            <a:rect l="l" t="t" r="r" b="b"/>
            <a:pathLst>
              <a:path w="90169" h="217170">
                <a:moveTo>
                  <a:pt x="0" y="217141"/>
                </a:moveTo>
                <a:lnTo>
                  <a:pt x="89975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657350" y="513587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657354" y="5135895"/>
            <a:ext cx="81280" cy="217170"/>
          </a:xfrm>
          <a:custGeom>
            <a:avLst/>
            <a:gdLst/>
            <a:ahLst/>
            <a:cxnLst/>
            <a:rect l="l" t="t" r="r" b="b"/>
            <a:pathLst>
              <a:path w="81280" h="217170">
                <a:moveTo>
                  <a:pt x="0" y="0"/>
                </a:moveTo>
                <a:lnTo>
                  <a:pt x="81259" y="216634"/>
                </a:lnTo>
              </a:path>
            </a:pathLst>
          </a:custGeom>
          <a:ln w="9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742625" y="5135908"/>
            <a:ext cx="90170" cy="217170"/>
          </a:xfrm>
          <a:custGeom>
            <a:avLst/>
            <a:gdLst/>
            <a:ahLst/>
            <a:cxnLst/>
            <a:rect l="l" t="t" r="r" b="b"/>
            <a:pathLst>
              <a:path w="90169" h="217170">
                <a:moveTo>
                  <a:pt x="0" y="217141"/>
                </a:moveTo>
                <a:lnTo>
                  <a:pt x="89975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832610" y="513587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832613" y="5135895"/>
            <a:ext cx="89535" cy="217170"/>
          </a:xfrm>
          <a:custGeom>
            <a:avLst/>
            <a:gdLst/>
            <a:ahLst/>
            <a:cxnLst/>
            <a:rect l="l" t="t" r="r" b="b"/>
            <a:pathLst>
              <a:path w="89535" h="217170">
                <a:moveTo>
                  <a:pt x="0" y="0"/>
                </a:moveTo>
                <a:lnTo>
                  <a:pt x="89452" y="216634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362455" y="5117615"/>
            <a:ext cx="607695" cy="235585"/>
          </a:xfrm>
          <a:custGeom>
            <a:avLst/>
            <a:gdLst/>
            <a:ahLst/>
            <a:cxnLst/>
            <a:rect l="l" t="t" r="r" b="b"/>
            <a:pathLst>
              <a:path w="607694" h="235585">
                <a:moveTo>
                  <a:pt x="607319" y="0"/>
                </a:moveTo>
                <a:lnTo>
                  <a:pt x="0" y="0"/>
                </a:lnTo>
                <a:lnTo>
                  <a:pt x="0" y="235434"/>
                </a:lnTo>
              </a:path>
            </a:pathLst>
          </a:custGeom>
          <a:ln w="92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969775" y="5117615"/>
            <a:ext cx="0" cy="235585"/>
          </a:xfrm>
          <a:custGeom>
            <a:avLst/>
            <a:gdLst/>
            <a:ahLst/>
            <a:cxnLst/>
            <a:rect l="l" t="t" r="r" b="b"/>
            <a:pathLst>
              <a:path w="0" h="235585">
                <a:moveTo>
                  <a:pt x="0" y="235434"/>
                </a:moveTo>
                <a:lnTo>
                  <a:pt x="0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 txBox="1"/>
          <p:nvPr/>
        </p:nvSpPr>
        <p:spPr>
          <a:xfrm>
            <a:off x="7817611" y="4411093"/>
            <a:ext cx="620395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40">
                <a:latin typeface="Arial"/>
                <a:cs typeface="Arial"/>
              </a:rPr>
              <a:t>To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Workspace</a:t>
            </a:r>
            <a:endParaRPr sz="700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6060947" y="4373879"/>
            <a:ext cx="285115" cy="39370"/>
          </a:xfrm>
          <a:custGeom>
            <a:avLst/>
            <a:gdLst/>
            <a:ahLst/>
            <a:cxnLst/>
            <a:rect l="l" t="t" r="r" b="b"/>
            <a:pathLst>
              <a:path w="285114" h="39370">
                <a:moveTo>
                  <a:pt x="0" y="38861"/>
                </a:moveTo>
                <a:lnTo>
                  <a:pt x="284988" y="38861"/>
                </a:lnTo>
                <a:lnTo>
                  <a:pt x="284988" y="0"/>
                </a:lnTo>
                <a:lnTo>
                  <a:pt x="0" y="0"/>
                </a:lnTo>
                <a:lnTo>
                  <a:pt x="0" y="388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6060943" y="4373879"/>
            <a:ext cx="285115" cy="39370"/>
          </a:xfrm>
          <a:custGeom>
            <a:avLst/>
            <a:gdLst/>
            <a:ahLst/>
            <a:cxnLst/>
            <a:rect l="l" t="t" r="r" b="b"/>
            <a:pathLst>
              <a:path w="285114" h="39370">
                <a:moveTo>
                  <a:pt x="0" y="0"/>
                </a:moveTo>
                <a:lnTo>
                  <a:pt x="0" y="38873"/>
                </a:lnTo>
                <a:lnTo>
                  <a:pt x="284991" y="38873"/>
                </a:lnTo>
                <a:lnTo>
                  <a:pt x="284991" y="0"/>
                </a:lnTo>
              </a:path>
            </a:pathLst>
          </a:custGeom>
          <a:ln w="92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 txBox="1"/>
          <p:nvPr/>
        </p:nvSpPr>
        <p:spPr>
          <a:xfrm>
            <a:off x="6011671" y="4392043"/>
            <a:ext cx="355600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20">
                <a:latin typeface="Arial"/>
                <a:cs typeface="Arial"/>
              </a:rPr>
              <a:t>Product</a:t>
            </a:r>
            <a:endParaRPr sz="7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342899" y="5099321"/>
            <a:ext cx="1437640" cy="323215"/>
          </a:xfrm>
          <a:prstGeom prst="rect">
            <a:avLst/>
          </a:prstGeom>
          <a:ln w="9254">
            <a:solidFill>
              <a:srgbClr val="000000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248920">
              <a:lnSpc>
                <a:spcPct val="100000"/>
              </a:lnSpc>
              <a:spcBef>
                <a:spcPts val="610"/>
              </a:spcBef>
            </a:pPr>
            <a:r>
              <a:rPr dirty="0" sz="700" spc="20">
                <a:latin typeface="Arial"/>
                <a:cs typeface="Arial"/>
              </a:rPr>
              <a:t>1e-9*(exp(u/26e-3)-1)</a:t>
            </a:r>
            <a:endParaRPr sz="700">
              <a:latin typeface="Arial"/>
              <a:cs typeface="Arial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7443212" y="4373879"/>
            <a:ext cx="54610" cy="94615"/>
          </a:xfrm>
          <a:custGeom>
            <a:avLst/>
            <a:gdLst/>
            <a:ahLst/>
            <a:cxnLst/>
            <a:rect l="l" t="t" r="r" b="b"/>
            <a:pathLst>
              <a:path w="54609" h="94614">
                <a:moveTo>
                  <a:pt x="0" y="0"/>
                </a:moveTo>
                <a:lnTo>
                  <a:pt x="0" y="94506"/>
                </a:lnTo>
                <a:lnTo>
                  <a:pt x="54101" y="94506"/>
                </a:lnTo>
                <a:lnTo>
                  <a:pt x="54101" y="0"/>
                </a:lnTo>
              </a:path>
            </a:pathLst>
          </a:custGeom>
          <a:ln w="92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7470266" y="4373879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54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913591" y="4863049"/>
            <a:ext cx="211899" cy="14794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889994" y="4839479"/>
            <a:ext cx="285115" cy="333375"/>
          </a:xfrm>
          <a:custGeom>
            <a:avLst/>
            <a:gdLst/>
            <a:ahLst/>
            <a:cxnLst/>
            <a:rect l="l" t="t" r="r" b="b"/>
            <a:pathLst>
              <a:path w="285115" h="333375">
                <a:moveTo>
                  <a:pt x="284991" y="0"/>
                </a:moveTo>
                <a:lnTo>
                  <a:pt x="0" y="0"/>
                </a:lnTo>
                <a:lnTo>
                  <a:pt x="0" y="332991"/>
                </a:lnTo>
                <a:lnTo>
                  <a:pt x="284991" y="332991"/>
                </a:lnTo>
                <a:lnTo>
                  <a:pt x="284991" y="0"/>
                </a:lnTo>
                <a:close/>
              </a:path>
            </a:pathLst>
          </a:custGeom>
          <a:ln w="92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6899154" y="4849383"/>
            <a:ext cx="266700" cy="314325"/>
          </a:xfrm>
          <a:custGeom>
            <a:avLst/>
            <a:gdLst/>
            <a:ahLst/>
            <a:cxnLst/>
            <a:rect l="l" t="t" r="r" b="b"/>
            <a:pathLst>
              <a:path w="266700" h="314325">
                <a:moveTo>
                  <a:pt x="266696" y="0"/>
                </a:moveTo>
                <a:lnTo>
                  <a:pt x="0" y="0"/>
                </a:lnTo>
                <a:lnTo>
                  <a:pt x="0" y="313946"/>
                </a:lnTo>
                <a:lnTo>
                  <a:pt x="266696" y="313946"/>
                </a:lnTo>
                <a:lnTo>
                  <a:pt x="266696" y="0"/>
                </a:lnTo>
                <a:close/>
              </a:path>
            </a:pathLst>
          </a:custGeom>
          <a:ln w="92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6656323" y="5151757"/>
            <a:ext cx="735965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5">
                <a:latin typeface="Arial"/>
                <a:cs typeface="Arial"/>
              </a:rPr>
              <a:t>I-V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characteristic</a:t>
            </a:r>
            <a:endParaRPr sz="700">
              <a:latin typeface="Arial"/>
              <a:cs typeface="Arial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4761734" y="5247147"/>
            <a:ext cx="46990" cy="0"/>
          </a:xfrm>
          <a:custGeom>
            <a:avLst/>
            <a:gdLst/>
            <a:ahLst/>
            <a:cxnLst/>
            <a:rect l="l" t="t" r="r" b="b"/>
            <a:pathLst>
              <a:path w="46989" h="0">
                <a:moveTo>
                  <a:pt x="0" y="0"/>
                </a:moveTo>
                <a:lnTo>
                  <a:pt x="46596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808220" y="524713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4789937" y="5247147"/>
            <a:ext cx="478790" cy="106045"/>
          </a:xfrm>
          <a:custGeom>
            <a:avLst/>
            <a:gdLst/>
            <a:ahLst/>
            <a:cxnLst/>
            <a:rect l="l" t="t" r="r" b="b"/>
            <a:pathLst>
              <a:path w="478789" h="106045">
                <a:moveTo>
                  <a:pt x="0" y="0"/>
                </a:moveTo>
                <a:lnTo>
                  <a:pt x="479679" y="0"/>
                </a:lnTo>
                <a:lnTo>
                  <a:pt x="479679" y="105649"/>
                </a:lnTo>
              </a:path>
            </a:pathLst>
          </a:custGeom>
          <a:ln w="92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7341870" y="4373879"/>
            <a:ext cx="80010" cy="40005"/>
          </a:xfrm>
          <a:custGeom>
            <a:avLst/>
            <a:gdLst/>
            <a:ahLst/>
            <a:cxnLst/>
            <a:rect l="l" t="t" r="r" b="b"/>
            <a:pathLst>
              <a:path w="80009" h="40004">
                <a:moveTo>
                  <a:pt x="79908" y="0"/>
                </a:moveTo>
                <a:lnTo>
                  <a:pt x="0" y="0"/>
                </a:lnTo>
                <a:lnTo>
                  <a:pt x="0" y="39623"/>
                </a:lnTo>
                <a:lnTo>
                  <a:pt x="79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6696453" y="4373880"/>
            <a:ext cx="0" cy="688340"/>
          </a:xfrm>
          <a:custGeom>
            <a:avLst/>
            <a:gdLst/>
            <a:ahLst/>
            <a:cxnLst/>
            <a:rect l="l" t="t" r="r" b="b"/>
            <a:pathLst>
              <a:path w="0" h="688339">
                <a:moveTo>
                  <a:pt x="0" y="688102"/>
                </a:moveTo>
                <a:lnTo>
                  <a:pt x="0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6696453" y="5015484"/>
            <a:ext cx="184406" cy="929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5867402" y="5061982"/>
            <a:ext cx="829310" cy="0"/>
          </a:xfrm>
          <a:custGeom>
            <a:avLst/>
            <a:gdLst/>
            <a:ahLst/>
            <a:cxnLst/>
            <a:rect l="l" t="t" r="r" b="b"/>
            <a:pathLst>
              <a:path w="829309" h="0">
                <a:moveTo>
                  <a:pt x="0" y="0"/>
                </a:moveTo>
                <a:lnTo>
                  <a:pt x="831037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696456" y="506196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2"/>
                </a:lnTo>
                <a:lnTo>
                  <a:pt x="761" y="762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6696456" y="5061965"/>
            <a:ext cx="27940" cy="26670"/>
          </a:xfrm>
          <a:custGeom>
            <a:avLst/>
            <a:gdLst/>
            <a:ahLst/>
            <a:cxnLst/>
            <a:rect l="l" t="t" r="r" b="b"/>
            <a:pathLst>
              <a:path w="27940" h="26670">
                <a:moveTo>
                  <a:pt x="0" y="0"/>
                </a:moveTo>
                <a:lnTo>
                  <a:pt x="0" y="26670"/>
                </a:lnTo>
                <a:lnTo>
                  <a:pt x="27431" y="26670"/>
                </a:lnTo>
                <a:lnTo>
                  <a:pt x="2743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6696450" y="5061982"/>
            <a:ext cx="27940" cy="26670"/>
          </a:xfrm>
          <a:custGeom>
            <a:avLst/>
            <a:gdLst/>
            <a:ahLst/>
            <a:cxnLst/>
            <a:rect l="l" t="t" r="r" b="b"/>
            <a:pathLst>
              <a:path w="27940" h="26670">
                <a:moveTo>
                  <a:pt x="27432" y="0"/>
                </a:moveTo>
                <a:lnTo>
                  <a:pt x="0" y="0"/>
                </a:lnTo>
                <a:lnTo>
                  <a:pt x="0" y="26670"/>
                </a:lnTo>
                <a:lnTo>
                  <a:pt x="27432" y="26670"/>
                </a:lnTo>
                <a:lnTo>
                  <a:pt x="27432" y="0"/>
                </a:lnTo>
                <a:close/>
              </a:path>
            </a:pathLst>
          </a:custGeom>
          <a:ln w="92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5867402" y="4373880"/>
            <a:ext cx="0" cy="688340"/>
          </a:xfrm>
          <a:custGeom>
            <a:avLst/>
            <a:gdLst/>
            <a:ahLst/>
            <a:cxnLst/>
            <a:rect l="l" t="t" r="r" b="b"/>
            <a:pathLst>
              <a:path w="0" h="688339">
                <a:moveTo>
                  <a:pt x="0" y="688102"/>
                </a:moveTo>
                <a:lnTo>
                  <a:pt x="0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5867402" y="5061982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291067"/>
                </a:moveTo>
                <a:lnTo>
                  <a:pt x="0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5867400" y="506196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2"/>
                </a:lnTo>
                <a:lnTo>
                  <a:pt x="761" y="762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5867400" y="5061965"/>
            <a:ext cx="27940" cy="26670"/>
          </a:xfrm>
          <a:custGeom>
            <a:avLst/>
            <a:gdLst/>
            <a:ahLst/>
            <a:cxnLst/>
            <a:rect l="l" t="t" r="r" b="b"/>
            <a:pathLst>
              <a:path w="27939" h="26670">
                <a:moveTo>
                  <a:pt x="0" y="0"/>
                </a:moveTo>
                <a:lnTo>
                  <a:pt x="0" y="26670"/>
                </a:lnTo>
                <a:lnTo>
                  <a:pt x="27432" y="26670"/>
                </a:lnTo>
                <a:lnTo>
                  <a:pt x="27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5867399" y="5061982"/>
            <a:ext cx="27940" cy="26670"/>
          </a:xfrm>
          <a:custGeom>
            <a:avLst/>
            <a:gdLst/>
            <a:ahLst/>
            <a:cxnLst/>
            <a:rect l="l" t="t" r="r" b="b"/>
            <a:pathLst>
              <a:path w="27939" h="26670">
                <a:moveTo>
                  <a:pt x="27432" y="0"/>
                </a:moveTo>
                <a:lnTo>
                  <a:pt x="0" y="0"/>
                </a:lnTo>
                <a:lnTo>
                  <a:pt x="0" y="26670"/>
                </a:lnTo>
                <a:lnTo>
                  <a:pt x="27432" y="26670"/>
                </a:lnTo>
                <a:lnTo>
                  <a:pt x="27432" y="0"/>
                </a:lnTo>
                <a:close/>
              </a:path>
            </a:pathLst>
          </a:custGeom>
          <a:ln w="92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3195827" y="5200650"/>
            <a:ext cx="137922" cy="929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090162" y="5247147"/>
            <a:ext cx="1123950" cy="0"/>
          </a:xfrm>
          <a:custGeom>
            <a:avLst/>
            <a:gdLst/>
            <a:ahLst/>
            <a:cxnLst/>
            <a:rect l="l" t="t" r="r" b="b"/>
            <a:pathLst>
              <a:path w="1123950" h="0">
                <a:moveTo>
                  <a:pt x="0" y="0"/>
                </a:moveTo>
                <a:lnTo>
                  <a:pt x="1126642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3214116" y="524713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6742938" y="4876800"/>
            <a:ext cx="137921" cy="922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5591558" y="4373879"/>
            <a:ext cx="1169670" cy="549910"/>
          </a:xfrm>
          <a:custGeom>
            <a:avLst/>
            <a:gdLst/>
            <a:ahLst/>
            <a:cxnLst/>
            <a:rect l="l" t="t" r="r" b="b"/>
            <a:pathLst>
              <a:path w="1169670" h="549910">
                <a:moveTo>
                  <a:pt x="0" y="0"/>
                </a:moveTo>
                <a:lnTo>
                  <a:pt x="0" y="549429"/>
                </a:lnTo>
                <a:lnTo>
                  <a:pt x="1169674" y="549429"/>
                </a:lnTo>
              </a:path>
            </a:pathLst>
          </a:custGeom>
          <a:ln w="92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6761226" y="492328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090162" y="4373879"/>
            <a:ext cx="0" cy="873760"/>
          </a:xfrm>
          <a:custGeom>
            <a:avLst/>
            <a:gdLst/>
            <a:ahLst/>
            <a:cxnLst/>
            <a:rect l="l" t="t" r="r" b="b"/>
            <a:pathLst>
              <a:path w="0" h="873760">
                <a:moveTo>
                  <a:pt x="0" y="873267"/>
                </a:moveTo>
                <a:lnTo>
                  <a:pt x="0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1952240" y="5247147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834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1997964" y="524713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1979670" y="5247147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 h="0">
                <a:moveTo>
                  <a:pt x="0" y="0"/>
                </a:moveTo>
                <a:lnTo>
                  <a:pt x="110756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2090166" y="524713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090166" y="5247132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69" h="26670">
                <a:moveTo>
                  <a:pt x="0" y="0"/>
                </a:moveTo>
                <a:lnTo>
                  <a:pt x="0" y="26670"/>
                </a:lnTo>
                <a:lnTo>
                  <a:pt x="26669" y="26670"/>
                </a:lnTo>
                <a:lnTo>
                  <a:pt x="266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2090162" y="5247147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69" h="26670">
                <a:moveTo>
                  <a:pt x="26669" y="0"/>
                </a:moveTo>
                <a:lnTo>
                  <a:pt x="0" y="0"/>
                </a:lnTo>
                <a:lnTo>
                  <a:pt x="0" y="26670"/>
                </a:lnTo>
                <a:lnTo>
                  <a:pt x="26669" y="26670"/>
                </a:lnTo>
                <a:lnTo>
                  <a:pt x="26669" y="0"/>
                </a:lnTo>
                <a:close/>
              </a:path>
            </a:pathLst>
          </a:custGeom>
          <a:ln w="92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 txBox="1"/>
          <p:nvPr/>
        </p:nvSpPr>
        <p:spPr>
          <a:xfrm>
            <a:off x="2012695" y="5234928"/>
            <a:ext cx="168910" cy="125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50">
                <a:latin typeface="Arial"/>
                <a:cs typeface="Arial"/>
              </a:rPr>
              <a:t>V</a:t>
            </a:r>
            <a:r>
              <a:rPr dirty="0" sz="650" spc="-5">
                <a:latin typeface="Arial"/>
                <a:cs typeface="Arial"/>
              </a:rPr>
              <a:t>p</a:t>
            </a:r>
            <a:r>
              <a:rPr dirty="0" sz="650">
                <a:latin typeface="Arial"/>
                <a:cs typeface="Arial"/>
              </a:rPr>
              <a:t>v</a:t>
            </a:r>
            <a:endParaRPr sz="650">
              <a:latin typeface="Arial"/>
              <a:cs typeface="Aria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1517903" y="4799076"/>
            <a:ext cx="101600" cy="306705"/>
          </a:xfrm>
          <a:custGeom>
            <a:avLst/>
            <a:gdLst/>
            <a:ahLst/>
            <a:cxnLst/>
            <a:rect l="l" t="t" r="r" b="b"/>
            <a:pathLst>
              <a:path w="101600" h="306704">
                <a:moveTo>
                  <a:pt x="70063" y="231328"/>
                </a:moveTo>
                <a:lnTo>
                  <a:pt x="12953" y="0"/>
                </a:lnTo>
                <a:lnTo>
                  <a:pt x="0" y="3048"/>
                </a:lnTo>
                <a:lnTo>
                  <a:pt x="57856" y="234474"/>
                </a:lnTo>
                <a:lnTo>
                  <a:pt x="70063" y="231328"/>
                </a:lnTo>
                <a:close/>
              </a:path>
              <a:path w="101600" h="306704">
                <a:moveTo>
                  <a:pt x="73151" y="295656"/>
                </a:moveTo>
                <a:lnTo>
                  <a:pt x="73151" y="243840"/>
                </a:lnTo>
                <a:lnTo>
                  <a:pt x="60959" y="246888"/>
                </a:lnTo>
                <a:lnTo>
                  <a:pt x="57856" y="234474"/>
                </a:lnTo>
                <a:lnTo>
                  <a:pt x="27431" y="242315"/>
                </a:lnTo>
                <a:lnTo>
                  <a:pt x="73151" y="295656"/>
                </a:lnTo>
                <a:close/>
              </a:path>
              <a:path w="101600" h="306704">
                <a:moveTo>
                  <a:pt x="73151" y="243840"/>
                </a:moveTo>
                <a:lnTo>
                  <a:pt x="70063" y="231328"/>
                </a:lnTo>
                <a:lnTo>
                  <a:pt x="57856" y="234474"/>
                </a:lnTo>
                <a:lnTo>
                  <a:pt x="60959" y="246888"/>
                </a:lnTo>
                <a:lnTo>
                  <a:pt x="73151" y="243840"/>
                </a:lnTo>
                <a:close/>
              </a:path>
              <a:path w="101600" h="306704">
                <a:moveTo>
                  <a:pt x="101345" y="223265"/>
                </a:moveTo>
                <a:lnTo>
                  <a:pt x="70063" y="231328"/>
                </a:lnTo>
                <a:lnTo>
                  <a:pt x="73151" y="243840"/>
                </a:lnTo>
                <a:lnTo>
                  <a:pt x="73151" y="295656"/>
                </a:lnTo>
                <a:lnTo>
                  <a:pt x="82295" y="306324"/>
                </a:lnTo>
                <a:lnTo>
                  <a:pt x="101345" y="223265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4000500" y="4876800"/>
            <a:ext cx="76200" cy="2286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8115300" y="4572000"/>
            <a:ext cx="76200" cy="2286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 txBox="1"/>
          <p:nvPr/>
        </p:nvSpPr>
        <p:spPr>
          <a:xfrm>
            <a:off x="3279140" y="4448047"/>
            <a:ext cx="167195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Fcn block from</a:t>
            </a:r>
            <a:r>
              <a:rPr dirty="0" sz="1400" spc="-7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User-  Defined</a:t>
            </a:r>
            <a:r>
              <a:rPr dirty="0" sz="1400" spc="-3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Functions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1221736" y="4341360"/>
            <a:ext cx="84391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block</a:t>
            </a:r>
            <a:r>
              <a:rPr dirty="0" sz="1400" spc="-8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from  Sources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6880097" y="4495800"/>
            <a:ext cx="435609" cy="857250"/>
          </a:xfrm>
          <a:custGeom>
            <a:avLst/>
            <a:gdLst/>
            <a:ahLst/>
            <a:cxnLst/>
            <a:rect l="l" t="t" r="r" b="b"/>
            <a:pathLst>
              <a:path w="435609" h="857250">
                <a:moveTo>
                  <a:pt x="407299" y="71598"/>
                </a:moveTo>
                <a:lnTo>
                  <a:pt x="395694" y="65861"/>
                </a:lnTo>
                <a:lnTo>
                  <a:pt x="0" y="857249"/>
                </a:lnTo>
                <a:lnTo>
                  <a:pt x="14177" y="857249"/>
                </a:lnTo>
                <a:lnTo>
                  <a:pt x="407299" y="71598"/>
                </a:lnTo>
                <a:close/>
              </a:path>
              <a:path w="435609" h="857250">
                <a:moveTo>
                  <a:pt x="435101" y="85343"/>
                </a:moveTo>
                <a:lnTo>
                  <a:pt x="435101" y="0"/>
                </a:lnTo>
                <a:lnTo>
                  <a:pt x="367283" y="51815"/>
                </a:lnTo>
                <a:lnTo>
                  <a:pt x="395694" y="65861"/>
                </a:lnTo>
                <a:lnTo>
                  <a:pt x="401573" y="54101"/>
                </a:lnTo>
                <a:lnTo>
                  <a:pt x="413003" y="60197"/>
                </a:lnTo>
                <a:lnTo>
                  <a:pt x="413003" y="74419"/>
                </a:lnTo>
                <a:lnTo>
                  <a:pt x="435101" y="85343"/>
                </a:lnTo>
                <a:close/>
              </a:path>
              <a:path w="435609" h="857250">
                <a:moveTo>
                  <a:pt x="413003" y="60197"/>
                </a:moveTo>
                <a:lnTo>
                  <a:pt x="401573" y="54101"/>
                </a:lnTo>
                <a:lnTo>
                  <a:pt x="395694" y="65861"/>
                </a:lnTo>
                <a:lnTo>
                  <a:pt x="407299" y="71598"/>
                </a:lnTo>
                <a:lnTo>
                  <a:pt x="413003" y="60197"/>
                </a:lnTo>
                <a:close/>
              </a:path>
              <a:path w="435609" h="857250">
                <a:moveTo>
                  <a:pt x="413003" y="74419"/>
                </a:moveTo>
                <a:lnTo>
                  <a:pt x="413003" y="60197"/>
                </a:lnTo>
                <a:lnTo>
                  <a:pt x="407299" y="71598"/>
                </a:lnTo>
                <a:lnTo>
                  <a:pt x="413003" y="74419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8991600" y="5352288"/>
            <a:ext cx="609600" cy="980440"/>
          </a:xfrm>
          <a:custGeom>
            <a:avLst/>
            <a:gdLst/>
            <a:ahLst/>
            <a:cxnLst/>
            <a:rect l="l" t="t" r="r" b="b"/>
            <a:pathLst>
              <a:path w="609600" h="980439">
                <a:moveTo>
                  <a:pt x="0" y="979932"/>
                </a:moveTo>
                <a:lnTo>
                  <a:pt x="609600" y="979932"/>
                </a:lnTo>
                <a:lnTo>
                  <a:pt x="609600" y="0"/>
                </a:lnTo>
                <a:lnTo>
                  <a:pt x="0" y="0"/>
                </a:lnTo>
                <a:lnTo>
                  <a:pt x="0" y="979932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457200" y="5352288"/>
            <a:ext cx="457200" cy="980440"/>
          </a:xfrm>
          <a:custGeom>
            <a:avLst/>
            <a:gdLst/>
            <a:ahLst/>
            <a:cxnLst/>
            <a:rect l="l" t="t" r="r" b="b"/>
            <a:pathLst>
              <a:path w="457200" h="980439">
                <a:moveTo>
                  <a:pt x="0" y="979932"/>
                </a:moveTo>
                <a:lnTo>
                  <a:pt x="457200" y="979932"/>
                </a:lnTo>
                <a:lnTo>
                  <a:pt x="457200" y="0"/>
                </a:lnTo>
                <a:lnTo>
                  <a:pt x="0" y="0"/>
                </a:lnTo>
                <a:lnTo>
                  <a:pt x="0" y="979932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914780" y="5353050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9905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8991981" y="5353050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9905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1362455" y="5378577"/>
            <a:ext cx="607695" cy="0"/>
          </a:xfrm>
          <a:custGeom>
            <a:avLst/>
            <a:gdLst/>
            <a:ahLst/>
            <a:cxnLst/>
            <a:rect l="l" t="t" r="r" b="b"/>
            <a:pathLst>
              <a:path w="607694" h="0">
                <a:moveTo>
                  <a:pt x="0" y="0"/>
                </a:moveTo>
                <a:lnTo>
                  <a:pt x="607313" y="0"/>
                </a:lnTo>
              </a:path>
            </a:pathLst>
          </a:custGeom>
          <a:ln w="5105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380738" y="5353050"/>
            <a:ext cx="2540" cy="5715"/>
          </a:xfrm>
          <a:custGeom>
            <a:avLst/>
            <a:gdLst/>
            <a:ahLst/>
            <a:cxnLst/>
            <a:rect l="l" t="t" r="r" b="b"/>
            <a:pathLst>
              <a:path w="2540" h="5714">
                <a:moveTo>
                  <a:pt x="0" y="5361"/>
                </a:moveTo>
                <a:lnTo>
                  <a:pt x="2221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1562928" y="5353050"/>
            <a:ext cx="2540" cy="5715"/>
          </a:xfrm>
          <a:custGeom>
            <a:avLst/>
            <a:gdLst/>
            <a:ahLst/>
            <a:cxnLst/>
            <a:rect l="l" t="t" r="r" b="b"/>
            <a:pathLst>
              <a:path w="2540" h="5714">
                <a:moveTo>
                  <a:pt x="0" y="0"/>
                </a:moveTo>
                <a:lnTo>
                  <a:pt x="2216" y="5349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1565147" y="53583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1565144" y="535841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1565147" y="53583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1565144" y="5353050"/>
            <a:ext cx="2540" cy="5715"/>
          </a:xfrm>
          <a:custGeom>
            <a:avLst/>
            <a:gdLst/>
            <a:ahLst/>
            <a:cxnLst/>
            <a:rect l="l" t="t" r="r" b="b"/>
            <a:pathLst>
              <a:path w="2540" h="5714">
                <a:moveTo>
                  <a:pt x="0" y="5361"/>
                </a:moveTo>
                <a:lnTo>
                  <a:pt x="2221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1738419" y="5353050"/>
            <a:ext cx="2540" cy="5715"/>
          </a:xfrm>
          <a:custGeom>
            <a:avLst/>
            <a:gdLst/>
            <a:ahLst/>
            <a:cxnLst/>
            <a:rect l="l" t="t" r="r" b="b"/>
            <a:pathLst>
              <a:path w="2539" h="5714">
                <a:moveTo>
                  <a:pt x="0" y="0"/>
                </a:moveTo>
                <a:lnTo>
                  <a:pt x="1996" y="5349"/>
                </a:lnTo>
              </a:path>
            </a:pathLst>
          </a:custGeom>
          <a:ln w="9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1740407" y="53583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1740404" y="535841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1740407" y="53583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1740404" y="5353050"/>
            <a:ext cx="2540" cy="5715"/>
          </a:xfrm>
          <a:custGeom>
            <a:avLst/>
            <a:gdLst/>
            <a:ahLst/>
            <a:cxnLst/>
            <a:rect l="l" t="t" r="r" b="b"/>
            <a:pathLst>
              <a:path w="2539" h="5714">
                <a:moveTo>
                  <a:pt x="0" y="5361"/>
                </a:moveTo>
                <a:lnTo>
                  <a:pt x="2221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1921852" y="5353050"/>
            <a:ext cx="2540" cy="5715"/>
          </a:xfrm>
          <a:custGeom>
            <a:avLst/>
            <a:gdLst/>
            <a:ahLst/>
            <a:cxnLst/>
            <a:rect l="l" t="t" r="r" b="b"/>
            <a:pathLst>
              <a:path w="2539" h="5714">
                <a:moveTo>
                  <a:pt x="0" y="0"/>
                </a:moveTo>
                <a:lnTo>
                  <a:pt x="2198" y="5349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1924050" y="53583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1924050" y="535841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1924050" y="53583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1362455" y="5353050"/>
            <a:ext cx="607695" cy="51435"/>
          </a:xfrm>
          <a:custGeom>
            <a:avLst/>
            <a:gdLst/>
            <a:ahLst/>
            <a:cxnLst/>
            <a:rect l="l" t="t" r="r" b="b"/>
            <a:pathLst>
              <a:path w="607694" h="51435">
                <a:moveTo>
                  <a:pt x="0" y="0"/>
                </a:moveTo>
                <a:lnTo>
                  <a:pt x="0" y="51077"/>
                </a:lnTo>
                <a:lnTo>
                  <a:pt x="607319" y="51077"/>
                </a:lnTo>
                <a:lnTo>
                  <a:pt x="607319" y="0"/>
                </a:lnTo>
              </a:path>
            </a:pathLst>
          </a:custGeom>
          <a:ln w="92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 txBox="1"/>
          <p:nvPr/>
        </p:nvSpPr>
        <p:spPr>
          <a:xfrm>
            <a:off x="1552447" y="5383405"/>
            <a:ext cx="194945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40">
                <a:latin typeface="Arial"/>
                <a:cs typeface="Arial"/>
              </a:rPr>
              <a:t>Vpv</a:t>
            </a:r>
            <a:endParaRPr sz="700">
              <a:latin typeface="Arial"/>
              <a:cs typeface="Arial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5181564" y="5945864"/>
            <a:ext cx="201253" cy="2035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 txBox="1"/>
          <p:nvPr/>
        </p:nvSpPr>
        <p:spPr>
          <a:xfrm>
            <a:off x="3487165" y="5401693"/>
            <a:ext cx="1122045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25">
                <a:latin typeface="Arial"/>
                <a:cs typeface="Arial"/>
              </a:rPr>
              <a:t>PN-junction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characteristic</a:t>
            </a:r>
            <a:endParaRPr sz="700">
              <a:latin typeface="Arial"/>
              <a:cs typeface="Arial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3380236" y="5885708"/>
            <a:ext cx="829310" cy="296545"/>
          </a:xfrm>
          <a:custGeom>
            <a:avLst/>
            <a:gdLst/>
            <a:ahLst/>
            <a:cxnLst/>
            <a:rect l="l" t="t" r="r" b="b"/>
            <a:pathLst>
              <a:path w="829310" h="296545">
                <a:moveTo>
                  <a:pt x="0" y="0"/>
                </a:moveTo>
                <a:lnTo>
                  <a:pt x="831037" y="148234"/>
                </a:lnTo>
                <a:lnTo>
                  <a:pt x="0" y="295706"/>
                </a:lnTo>
                <a:lnTo>
                  <a:pt x="0" y="0"/>
                </a:lnTo>
                <a:close/>
              </a:path>
            </a:pathLst>
          </a:custGeom>
          <a:ln w="92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 txBox="1"/>
          <p:nvPr/>
        </p:nvSpPr>
        <p:spPr>
          <a:xfrm>
            <a:off x="3450590" y="5948047"/>
            <a:ext cx="329565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35">
                <a:latin typeface="Arial"/>
                <a:cs typeface="Arial"/>
              </a:rPr>
              <a:t>1/1000</a:t>
            </a:r>
            <a:endParaRPr sz="700">
              <a:latin typeface="Arial"/>
              <a:cs typeface="Arial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1408167" y="5904765"/>
            <a:ext cx="285115" cy="285750"/>
          </a:xfrm>
          <a:prstGeom prst="rect">
            <a:avLst/>
          </a:prstGeom>
          <a:ln w="9232">
            <a:solidFill>
              <a:srgbClr val="000000"/>
            </a:solidFill>
          </a:ln>
        </p:spPr>
        <p:txBody>
          <a:bodyPr wrap="square" lIns="0" tIns="59690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470"/>
              </a:spcBef>
            </a:pPr>
            <a:r>
              <a:rPr dirty="0" sz="700" spc="40">
                <a:latin typeface="Arial"/>
                <a:cs typeface="Arial"/>
              </a:rPr>
              <a:t>1000</a:t>
            </a:r>
            <a:endParaRPr sz="700">
              <a:latin typeface="Arial"/>
              <a:cs typeface="Arial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1313178" y="6169786"/>
            <a:ext cx="445134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25">
                <a:latin typeface="Arial"/>
                <a:cs typeface="Arial"/>
              </a:rPr>
              <a:t>Insolation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4209287" y="603429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834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4255008" y="6034278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038344" y="5987796"/>
            <a:ext cx="137921" cy="9220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4236717" y="6034298"/>
            <a:ext cx="820419" cy="0"/>
          </a:xfrm>
          <a:custGeom>
            <a:avLst/>
            <a:gdLst/>
            <a:ahLst/>
            <a:cxnLst/>
            <a:rect l="l" t="t" r="r" b="b"/>
            <a:pathLst>
              <a:path w="820420" h="0">
                <a:moveTo>
                  <a:pt x="0" y="0"/>
                </a:moveTo>
                <a:lnTo>
                  <a:pt x="821880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5056632" y="6034278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 txBox="1"/>
          <p:nvPr/>
        </p:nvSpPr>
        <p:spPr>
          <a:xfrm>
            <a:off x="4270502" y="6022074"/>
            <a:ext cx="168275" cy="125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50" spc="30">
                <a:latin typeface="Arial"/>
                <a:cs typeface="Arial"/>
              </a:rPr>
              <a:t>I</a:t>
            </a:r>
            <a:r>
              <a:rPr dirty="0" sz="650" spc="-10">
                <a:latin typeface="Arial"/>
                <a:cs typeface="Arial"/>
              </a:rPr>
              <a:t>S</a:t>
            </a:r>
            <a:r>
              <a:rPr dirty="0" sz="650"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5222747" y="5802629"/>
            <a:ext cx="92201" cy="13868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5268469" y="5353050"/>
            <a:ext cx="0" cy="467995"/>
          </a:xfrm>
          <a:custGeom>
            <a:avLst/>
            <a:gdLst/>
            <a:ahLst/>
            <a:cxnLst/>
            <a:rect l="l" t="t" r="r" b="b"/>
            <a:pathLst>
              <a:path w="0" h="467995">
                <a:moveTo>
                  <a:pt x="0" y="0"/>
                </a:moveTo>
                <a:lnTo>
                  <a:pt x="0" y="467885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5268467" y="582091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 txBox="1"/>
          <p:nvPr/>
        </p:nvSpPr>
        <p:spPr>
          <a:xfrm>
            <a:off x="5283961" y="5448288"/>
            <a:ext cx="103505" cy="125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50" spc="30">
                <a:latin typeface="Arial"/>
                <a:cs typeface="Arial"/>
              </a:rPr>
              <a:t>Id</a:t>
            </a:r>
            <a:endParaRPr sz="650">
              <a:latin typeface="Arial"/>
              <a:cs typeface="Arial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1675636" y="6034298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834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1721357" y="6034278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3241548" y="5987796"/>
            <a:ext cx="138683" cy="9220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1703066" y="6034298"/>
            <a:ext cx="1557655" cy="0"/>
          </a:xfrm>
          <a:custGeom>
            <a:avLst/>
            <a:gdLst/>
            <a:ahLst/>
            <a:cxnLst/>
            <a:rect l="l" t="t" r="r" b="b"/>
            <a:pathLst>
              <a:path w="1557654" h="0">
                <a:moveTo>
                  <a:pt x="0" y="0"/>
                </a:moveTo>
                <a:lnTo>
                  <a:pt x="1561261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3260597" y="6034278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5360666" y="6034298"/>
            <a:ext cx="46990" cy="0"/>
          </a:xfrm>
          <a:custGeom>
            <a:avLst/>
            <a:gdLst/>
            <a:ahLst/>
            <a:cxnLst/>
            <a:rect l="l" t="t" r="r" b="b"/>
            <a:pathLst>
              <a:path w="46989" h="0">
                <a:moveTo>
                  <a:pt x="0" y="0"/>
                </a:moveTo>
                <a:lnTo>
                  <a:pt x="46596" y="0"/>
                </a:lnTo>
              </a:path>
            </a:pathLst>
          </a:custGeom>
          <a:ln w="9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5407152" y="6034278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1"/>
                </a:lnTo>
                <a:lnTo>
                  <a:pt x="761" y="761"/>
                </a:lnTo>
                <a:lnTo>
                  <a:pt x="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5388869" y="5353050"/>
            <a:ext cx="478790" cy="681355"/>
          </a:xfrm>
          <a:custGeom>
            <a:avLst/>
            <a:gdLst/>
            <a:ahLst/>
            <a:cxnLst/>
            <a:rect l="l" t="t" r="r" b="b"/>
            <a:pathLst>
              <a:path w="478789" h="681354">
                <a:moveTo>
                  <a:pt x="0" y="681248"/>
                </a:moveTo>
                <a:lnTo>
                  <a:pt x="478532" y="681248"/>
                </a:lnTo>
                <a:lnTo>
                  <a:pt x="478532" y="0"/>
                </a:lnTo>
              </a:path>
            </a:pathLst>
          </a:custGeom>
          <a:ln w="9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 txBox="1"/>
          <p:nvPr/>
        </p:nvSpPr>
        <p:spPr>
          <a:xfrm>
            <a:off x="5421884" y="6022074"/>
            <a:ext cx="141605" cy="125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50" spc="30">
                <a:latin typeface="Arial"/>
                <a:cs typeface="Arial"/>
              </a:rPr>
              <a:t>I</a:t>
            </a:r>
            <a:r>
              <a:rPr dirty="0" sz="650">
                <a:latin typeface="Arial"/>
                <a:cs typeface="Arial"/>
              </a:rPr>
              <a:t>pv</a:t>
            </a:r>
            <a:endParaRPr sz="650">
              <a:latin typeface="Arial"/>
              <a:cs typeface="Arial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1600200" y="6324600"/>
            <a:ext cx="10160" cy="7620"/>
          </a:xfrm>
          <a:custGeom>
            <a:avLst/>
            <a:gdLst/>
            <a:ahLst/>
            <a:cxnLst/>
            <a:rect l="l" t="t" r="r" b="b"/>
            <a:pathLst>
              <a:path w="10159" h="7620">
                <a:moveTo>
                  <a:pt x="10085" y="7620"/>
                </a:moveTo>
                <a:lnTo>
                  <a:pt x="0" y="0"/>
                </a:lnTo>
                <a:lnTo>
                  <a:pt x="0" y="7620"/>
                </a:lnTo>
                <a:lnTo>
                  <a:pt x="10085" y="762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 txBox="1"/>
          <p:nvPr/>
        </p:nvSpPr>
        <p:spPr>
          <a:xfrm>
            <a:off x="7622536" y="4880105"/>
            <a:ext cx="1348105" cy="1518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85">
                <a:solidFill>
                  <a:srgbClr val="003365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Workspace  block from Sinks  sends</a:t>
            </a:r>
            <a:r>
              <a:rPr dirty="0" sz="1400" spc="-7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simulation  results to  </a:t>
            </a:r>
            <a:r>
              <a:rPr dirty="0" sz="1400" spc="-25">
                <a:solidFill>
                  <a:srgbClr val="003365"/>
                </a:solidFill>
                <a:latin typeface="Arial"/>
                <a:cs typeface="Arial"/>
              </a:rPr>
              <a:t>MATLAB</a:t>
            </a:r>
            <a:endParaRPr sz="1400">
              <a:latin typeface="Arial"/>
              <a:cs typeface="Arial"/>
            </a:endParaRPr>
          </a:p>
          <a:p>
            <a:pPr marL="12700" marR="222885">
              <a:lnSpc>
                <a:spcPct val="100000"/>
              </a:lnSpc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workspace</a:t>
            </a:r>
            <a:r>
              <a:rPr dirty="0" sz="1400" spc="-8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for  further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6776466" y="5353050"/>
            <a:ext cx="118110" cy="212725"/>
          </a:xfrm>
          <a:custGeom>
            <a:avLst/>
            <a:gdLst/>
            <a:ahLst/>
            <a:cxnLst/>
            <a:rect l="l" t="t" r="r" b="b"/>
            <a:pathLst>
              <a:path w="118109" h="212725">
                <a:moveTo>
                  <a:pt x="117809" y="0"/>
                </a:moveTo>
                <a:lnTo>
                  <a:pt x="103632" y="0"/>
                </a:lnTo>
                <a:lnTo>
                  <a:pt x="0" y="207264"/>
                </a:lnTo>
                <a:lnTo>
                  <a:pt x="11430" y="212598"/>
                </a:lnTo>
                <a:lnTo>
                  <a:pt x="117809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457200" y="6331458"/>
            <a:ext cx="9144000" cy="984250"/>
          </a:xfrm>
          <a:custGeom>
            <a:avLst/>
            <a:gdLst/>
            <a:ahLst/>
            <a:cxnLst/>
            <a:rect l="l" t="t" r="r" b="b"/>
            <a:pathLst>
              <a:path w="9144000" h="984250">
                <a:moveTo>
                  <a:pt x="0" y="0"/>
                </a:moveTo>
                <a:lnTo>
                  <a:pt x="0" y="983742"/>
                </a:lnTo>
                <a:lnTo>
                  <a:pt x="9144000" y="98374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914400" y="6331458"/>
            <a:ext cx="8077200" cy="527050"/>
          </a:xfrm>
          <a:custGeom>
            <a:avLst/>
            <a:gdLst/>
            <a:ahLst/>
            <a:cxnLst/>
            <a:rect l="l" t="t" r="r" b="b"/>
            <a:pathLst>
              <a:path w="8077200" h="527050">
                <a:moveTo>
                  <a:pt x="0" y="0"/>
                </a:moveTo>
                <a:lnTo>
                  <a:pt x="0" y="526542"/>
                </a:lnTo>
                <a:lnTo>
                  <a:pt x="8077200" y="526542"/>
                </a:lnTo>
                <a:lnTo>
                  <a:pt x="8077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909827" y="6332220"/>
            <a:ext cx="8087359" cy="531495"/>
          </a:xfrm>
          <a:custGeom>
            <a:avLst/>
            <a:gdLst/>
            <a:ahLst/>
            <a:cxnLst/>
            <a:rect l="l" t="t" r="r" b="b"/>
            <a:pathLst>
              <a:path w="8087359" h="531495">
                <a:moveTo>
                  <a:pt x="9906" y="521208"/>
                </a:moveTo>
                <a:lnTo>
                  <a:pt x="9906" y="0"/>
                </a:lnTo>
                <a:lnTo>
                  <a:pt x="0" y="0"/>
                </a:lnTo>
                <a:lnTo>
                  <a:pt x="0" y="531113"/>
                </a:lnTo>
                <a:lnTo>
                  <a:pt x="4572" y="531113"/>
                </a:lnTo>
                <a:lnTo>
                  <a:pt x="4572" y="521208"/>
                </a:lnTo>
                <a:lnTo>
                  <a:pt x="9906" y="521208"/>
                </a:lnTo>
                <a:close/>
              </a:path>
              <a:path w="8087359" h="531495">
                <a:moveTo>
                  <a:pt x="8081772" y="521208"/>
                </a:moveTo>
                <a:lnTo>
                  <a:pt x="4572" y="521208"/>
                </a:lnTo>
                <a:lnTo>
                  <a:pt x="9906" y="525780"/>
                </a:lnTo>
                <a:lnTo>
                  <a:pt x="9905" y="531113"/>
                </a:lnTo>
                <a:lnTo>
                  <a:pt x="8077199" y="531113"/>
                </a:lnTo>
                <a:lnTo>
                  <a:pt x="8077199" y="525780"/>
                </a:lnTo>
                <a:lnTo>
                  <a:pt x="8081772" y="521208"/>
                </a:lnTo>
                <a:close/>
              </a:path>
              <a:path w="8087359" h="531495">
                <a:moveTo>
                  <a:pt x="9905" y="531113"/>
                </a:moveTo>
                <a:lnTo>
                  <a:pt x="9906" y="525780"/>
                </a:lnTo>
                <a:lnTo>
                  <a:pt x="4572" y="521208"/>
                </a:lnTo>
                <a:lnTo>
                  <a:pt x="4572" y="531113"/>
                </a:lnTo>
                <a:lnTo>
                  <a:pt x="9905" y="531113"/>
                </a:lnTo>
                <a:close/>
              </a:path>
              <a:path w="8087359" h="531495">
                <a:moveTo>
                  <a:pt x="8087106" y="531113"/>
                </a:moveTo>
                <a:lnTo>
                  <a:pt x="8087106" y="0"/>
                </a:lnTo>
                <a:lnTo>
                  <a:pt x="8077199" y="0"/>
                </a:lnTo>
                <a:lnTo>
                  <a:pt x="8077199" y="521208"/>
                </a:lnTo>
                <a:lnTo>
                  <a:pt x="8081772" y="521208"/>
                </a:lnTo>
                <a:lnTo>
                  <a:pt x="8081772" y="531113"/>
                </a:lnTo>
                <a:lnTo>
                  <a:pt x="8087106" y="531113"/>
                </a:lnTo>
                <a:close/>
              </a:path>
              <a:path w="8087359" h="531495">
                <a:moveTo>
                  <a:pt x="8081772" y="531113"/>
                </a:moveTo>
                <a:lnTo>
                  <a:pt x="8081772" y="521208"/>
                </a:lnTo>
                <a:lnTo>
                  <a:pt x="8077199" y="525780"/>
                </a:lnTo>
                <a:lnTo>
                  <a:pt x="8077199" y="531113"/>
                </a:lnTo>
                <a:lnTo>
                  <a:pt x="8081772" y="531113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 txBox="1"/>
          <p:nvPr/>
        </p:nvSpPr>
        <p:spPr>
          <a:xfrm>
            <a:off x="3431540" y="6169636"/>
            <a:ext cx="722630" cy="2667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73660">
              <a:lnSpc>
                <a:spcPct val="112900"/>
              </a:lnSpc>
              <a:spcBef>
                <a:spcPts val="90"/>
              </a:spcBef>
            </a:pPr>
            <a:r>
              <a:rPr dirty="0" sz="700" spc="25">
                <a:latin typeface="Arial"/>
                <a:cs typeface="Arial"/>
              </a:rPr>
              <a:t>Insolation </a:t>
            </a:r>
            <a:r>
              <a:rPr dirty="0" sz="700" spc="20">
                <a:latin typeface="Arial"/>
                <a:cs typeface="Arial"/>
              </a:rPr>
              <a:t>to  </a:t>
            </a:r>
            <a:r>
              <a:rPr dirty="0" sz="700" spc="25">
                <a:latin typeface="Arial"/>
                <a:cs typeface="Arial"/>
              </a:rPr>
              <a:t>ISC </a:t>
            </a:r>
            <a:r>
              <a:rPr dirty="0" sz="700" spc="15">
                <a:latin typeface="Arial"/>
                <a:cs typeface="Arial"/>
              </a:rPr>
              <a:t>current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40">
                <a:latin typeface="Arial"/>
                <a:cs typeface="Arial"/>
              </a:rPr>
              <a:t>gain</a:t>
            </a:r>
            <a:endParaRPr sz="700">
              <a:latin typeface="Arial"/>
              <a:cs typeface="Arial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1600200" y="6332220"/>
            <a:ext cx="158750" cy="300355"/>
          </a:xfrm>
          <a:custGeom>
            <a:avLst/>
            <a:gdLst/>
            <a:ahLst/>
            <a:cxnLst/>
            <a:rect l="l" t="t" r="r" b="b"/>
            <a:pathLst>
              <a:path w="158750" h="300354">
                <a:moveTo>
                  <a:pt x="68579" y="44195"/>
                </a:moveTo>
                <a:lnTo>
                  <a:pt x="10085" y="0"/>
                </a:lnTo>
                <a:lnTo>
                  <a:pt x="0" y="0"/>
                </a:lnTo>
                <a:lnTo>
                  <a:pt x="0" y="77723"/>
                </a:lnTo>
                <a:lnTo>
                  <a:pt x="22859" y="66547"/>
                </a:lnTo>
                <a:lnTo>
                  <a:pt x="22859" y="52577"/>
                </a:lnTo>
                <a:lnTo>
                  <a:pt x="34289" y="46481"/>
                </a:lnTo>
                <a:lnTo>
                  <a:pt x="40107" y="58116"/>
                </a:lnTo>
                <a:lnTo>
                  <a:pt x="68579" y="44195"/>
                </a:lnTo>
                <a:close/>
              </a:path>
              <a:path w="158750" h="300354">
                <a:moveTo>
                  <a:pt x="40107" y="58116"/>
                </a:moveTo>
                <a:lnTo>
                  <a:pt x="34289" y="46481"/>
                </a:lnTo>
                <a:lnTo>
                  <a:pt x="22859" y="52577"/>
                </a:lnTo>
                <a:lnTo>
                  <a:pt x="28486" y="63797"/>
                </a:lnTo>
                <a:lnTo>
                  <a:pt x="40107" y="58116"/>
                </a:lnTo>
                <a:close/>
              </a:path>
              <a:path w="158750" h="300354">
                <a:moveTo>
                  <a:pt x="28486" y="63797"/>
                </a:moveTo>
                <a:lnTo>
                  <a:pt x="22859" y="52577"/>
                </a:lnTo>
                <a:lnTo>
                  <a:pt x="22859" y="66547"/>
                </a:lnTo>
                <a:lnTo>
                  <a:pt x="28486" y="63797"/>
                </a:lnTo>
                <a:close/>
              </a:path>
              <a:path w="158750" h="300354">
                <a:moveTo>
                  <a:pt x="158495" y="294893"/>
                </a:moveTo>
                <a:lnTo>
                  <a:pt x="40107" y="58116"/>
                </a:lnTo>
                <a:lnTo>
                  <a:pt x="28486" y="63797"/>
                </a:lnTo>
                <a:lnTo>
                  <a:pt x="147065" y="300227"/>
                </a:lnTo>
                <a:lnTo>
                  <a:pt x="158495" y="294893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 txBox="1"/>
          <p:nvPr/>
        </p:nvSpPr>
        <p:spPr>
          <a:xfrm>
            <a:off x="7622540" y="6373617"/>
            <a:ext cx="88519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processing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0" name="object 2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ECEN2060</a:t>
            </a:r>
          </a:p>
        </p:txBody>
      </p:sp>
      <p:sp>
        <p:nvSpPr>
          <p:cNvPr id="241" name="object 2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237" name="object 237"/>
          <p:cNvSpPr txBox="1"/>
          <p:nvPr/>
        </p:nvSpPr>
        <p:spPr>
          <a:xfrm>
            <a:off x="1221741" y="6489903"/>
            <a:ext cx="3169285" cy="63500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Constant block from</a:t>
            </a:r>
            <a:r>
              <a:rPr dirty="0" sz="1400" spc="-5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Sources</a:t>
            </a:r>
            <a:endParaRPr sz="1400">
              <a:latin typeface="Arial"/>
              <a:cs typeface="Arial"/>
            </a:endParaRPr>
          </a:p>
          <a:p>
            <a:pPr marL="1231265">
              <a:lnSpc>
                <a:spcPct val="100000"/>
              </a:lnSpc>
              <a:spcBef>
                <a:spcPts val="720"/>
              </a:spcBef>
            </a:pPr>
            <a:r>
              <a:rPr dirty="0" sz="1400" spc="-5" b="1">
                <a:solidFill>
                  <a:srgbClr val="003365"/>
                </a:solidFill>
                <a:latin typeface="Arial"/>
                <a:cs typeface="Arial"/>
              </a:rPr>
              <a:t>pv1.mdl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Simulink</a:t>
            </a:r>
            <a:r>
              <a:rPr dirty="0" sz="1400" spc="-40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model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6098540" y="5578094"/>
            <a:ext cx="125857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Mux block from  Signal Routing  combines 3  signals into</a:t>
            </a:r>
            <a:r>
              <a:rPr dirty="0" sz="1400" spc="-7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one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6098540" y="6431529"/>
            <a:ext cx="105219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vector</a:t>
            </a:r>
            <a:r>
              <a:rPr dirty="0" sz="1400" spc="-6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3365"/>
                </a:solidFill>
                <a:latin typeface="Arial"/>
                <a:cs typeface="Arial"/>
              </a:rPr>
              <a:t>output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Dragan</dc:creator>
  <dc:title>Microsoft PowerPoint - MATLAB_Simulink_tutorial.ppt [Compatibility Mode]</dc:title>
  <dcterms:created xsi:type="dcterms:W3CDTF">2018-11-13T09:57:36Z</dcterms:created>
  <dcterms:modified xsi:type="dcterms:W3CDTF">2018-11-13T09:57:36Z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2010-09-24T00:00:00Z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2018-11-13T00:00:00Z</vt:filetime>
  </property>
</Properties>
</file>